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5"/>
  </p:notesMasterIdLst>
  <p:sldIdLst>
    <p:sldId id="257" r:id="rId2"/>
    <p:sldId id="316" r:id="rId3"/>
    <p:sldId id="260" r:id="rId4"/>
    <p:sldId id="314" r:id="rId5"/>
    <p:sldId id="315" r:id="rId6"/>
    <p:sldId id="313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6" r:id="rId48"/>
    <p:sldId id="307" r:id="rId49"/>
    <p:sldId id="308" r:id="rId50"/>
    <p:sldId id="309" r:id="rId51"/>
    <p:sldId id="310" r:id="rId52"/>
    <p:sldId id="311" r:id="rId53"/>
    <p:sldId id="31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316"/>
            <p14:sldId id="260"/>
            <p14:sldId id="314"/>
            <p14:sldId id="315"/>
            <p14:sldId id="313"/>
            <p14:sldId id="263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2B822C"/>
    <a:srgbClr val="4F7C32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/>
    <p:restoredTop sz="75802"/>
  </p:normalViewPr>
  <p:slideViewPr>
    <p:cSldViewPr snapToGrid="0" snapToObjects="1">
      <p:cViewPr>
        <p:scale>
          <a:sx n="100" d="100"/>
          <a:sy n="100" d="100"/>
        </p:scale>
        <p:origin x="2640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Relationship Id="rId3" Type="http://schemas.openxmlformats.org/officeDocument/2006/relationships/hyperlink" Target="http://www.undergrad.ahs.uwaterloo.ca/~wchedder/stevenspowerlaw.ht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8017A904-3019-46EA-8E05-FA2183668F51}" type="slidenum">
              <a:rPr lang="en-US" altLang="en-US" sz="1200"/>
              <a:pPr eaLnBrk="1" hangingPunct="1"/>
              <a:t>31</a:t>
            </a:fld>
            <a:endParaRPr lang="en-US" alt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1:16</a:t>
            </a:r>
          </a:p>
        </p:txBody>
      </p:sp>
    </p:spTree>
    <p:extLst>
      <p:ext uri="{BB962C8B-B14F-4D97-AF65-F5344CB8AC3E}">
        <p14:creationId xmlns:p14="http://schemas.microsoft.com/office/powerpoint/2010/main" val="2141987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8017A904-3019-46EA-8E05-FA2183668F51}" type="slidenum">
              <a:rPr lang="en-US" altLang="en-US" sz="1200"/>
              <a:pPr eaLnBrk="1" hangingPunct="1"/>
              <a:t>32</a:t>
            </a:fld>
            <a:endParaRPr lang="en-US" alt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1:16</a:t>
            </a:r>
          </a:p>
        </p:txBody>
      </p:sp>
    </p:spTree>
    <p:extLst>
      <p:ext uri="{BB962C8B-B14F-4D97-AF65-F5344CB8AC3E}">
        <p14:creationId xmlns:p14="http://schemas.microsoft.com/office/powerpoint/2010/main" val="1502563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EBC6B6D7-20D2-4322-9C1F-264A73CA746B}" type="slidenum">
              <a:rPr lang="en-US" altLang="en-US" sz="1200"/>
              <a:pPr eaLnBrk="1" hangingPunct="1"/>
              <a:t>33</a:t>
            </a:fld>
            <a:endParaRPr lang="en-US" altLang="en-US" sz="12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3738"/>
            <a:ext cx="6070600" cy="3414712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2763"/>
            <a:ext cx="5030456" cy="411511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Cleveland task: estimate the proportion of one element as a percentage of another element</a:t>
            </a:r>
          </a:p>
          <a:p>
            <a:endParaRPr lang="en-US" altLang="en-US" smtClean="0">
              <a:ea typeface="ＭＳ Ｐゴシック" pitchFamily="34" charset="-128"/>
            </a:endParaRPr>
          </a:p>
          <a:p>
            <a:r>
              <a:rPr lang="en-US" altLang="en-US" smtClean="0">
                <a:ea typeface="ＭＳ Ｐゴシック" pitchFamily="34" charset="-128"/>
              </a:rPr>
              <a:t>Are these the same as the ranking for discriminating which of two quantities are larger?</a:t>
            </a:r>
          </a:p>
          <a:p>
            <a:endParaRPr lang="en-US" altLang="en-US" smtClean="0">
              <a:ea typeface="ＭＳ Ｐゴシック" pitchFamily="34" charset="-128"/>
            </a:endParaRPr>
          </a:p>
          <a:p>
            <a:r>
              <a:rPr lang="en-US" altLang="en-US" smtClean="0">
                <a:ea typeface="ＭＳ Ｐゴシック" pitchFamily="34" charset="-128"/>
              </a:rPr>
              <a:t>The above ordering is based on the revised ranking in this paper (cites evidence that angle is not as good as slope)</a:t>
            </a:r>
          </a:p>
          <a:p>
            <a:r>
              <a:rPr lang="en-US" altLang="en-US" smtClean="0">
                <a:ea typeface="ＭＳ Ｐゴシック" pitchFamily="34" charset="-128"/>
              </a:rPr>
              <a:t>Hollands, J. &amp; Spence, I. (2001). The discrimination of graphical elements. </a:t>
            </a:r>
            <a:r>
              <a:rPr lang="en-US" altLang="en-US" i="1" smtClean="0">
                <a:ea typeface="ＭＳ Ｐゴシック" pitchFamily="34" charset="-128"/>
              </a:rPr>
              <a:t>Applied Cognitive Psychology, 15</a:t>
            </a:r>
            <a:r>
              <a:rPr lang="en-US" altLang="en-US" smtClean="0">
                <a:ea typeface="ＭＳ Ｐゴシック" pitchFamily="34" charset="-128"/>
              </a:rPr>
              <a:t>, 413-431. </a:t>
            </a:r>
            <a:br>
              <a:rPr lang="en-US" altLang="en-US" smtClean="0">
                <a:ea typeface="ＭＳ Ｐゴシック" pitchFamily="34" charset="-128"/>
              </a:rPr>
            </a:br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161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13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18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this graphic add to the discussion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07A81-BA11-44FE-987D-73F4424474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89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“an</a:t>
            </a:r>
            <a:r>
              <a:rPr lang="en-US" baseline="0" dirty="0" smtClean="0"/>
              <a:t> inconvenient truth”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07A81-BA11-44FE-987D-73F4424474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682CFAB9-346F-4F9D-88E7-48FDCAA9483B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19</a:t>
            </a:r>
            <a:r>
              <a:rPr lang="en-US" altLang="en-US" baseline="30000" smtClean="0">
                <a:ea typeface="ＭＳ Ｐゴシック" pitchFamily="34" charset="-128"/>
              </a:rPr>
              <a:t>th</a:t>
            </a:r>
            <a:r>
              <a:rPr lang="en-US" altLang="en-US" smtClean="0">
                <a:ea typeface="ＭＳ Ｐゴシック" pitchFamily="34" charset="-128"/>
              </a:rPr>
              <a:t> century physicist Ernst Weber (discovered in 1846) </a:t>
            </a:r>
          </a:p>
          <a:p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2700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682CFAB9-346F-4F9D-88E7-48FDCAA9483B}" type="slidenum">
              <a:rPr lang="en-US" altLang="en-US" sz="1200"/>
              <a:pPr eaLnBrk="1" hangingPunct="1"/>
              <a:t>28</a:t>
            </a:fld>
            <a:endParaRPr lang="en-US" altLang="en-US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19</a:t>
            </a:r>
            <a:r>
              <a:rPr lang="en-US" altLang="en-US" baseline="30000" smtClean="0">
                <a:ea typeface="ＭＳ Ｐゴシック" pitchFamily="34" charset="-128"/>
              </a:rPr>
              <a:t>th</a:t>
            </a:r>
            <a:r>
              <a:rPr lang="en-US" altLang="en-US" smtClean="0">
                <a:ea typeface="ＭＳ Ｐゴシック" pitchFamily="34" charset="-128"/>
              </a:rPr>
              <a:t> century physicist Ernst Weber (discovered in 1846) </a:t>
            </a:r>
          </a:p>
          <a:p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2772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579FAE65-92A0-4ED6-A3A4-F100CAC0F81A}" type="slidenum">
              <a:rPr lang="en-US" altLang="en-US" sz="1200"/>
              <a:pPr eaLnBrk="1" hangingPunct="1"/>
              <a:t>29</a:t>
            </a:fld>
            <a:endParaRPr lang="en-US" alt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3738"/>
            <a:ext cx="6070600" cy="3414712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2763"/>
            <a:ext cx="5030456" cy="411511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ea typeface="ＭＳ Ｐゴシック" pitchFamily="34" charset="-128"/>
              </a:rPr>
              <a:t>Table of just-</a:t>
            </a:r>
            <a:r>
              <a:rPr lang="en-US" altLang="en-US" dirty="0" err="1" smtClean="0">
                <a:ea typeface="ＭＳ Ｐゴシック" pitchFamily="34" charset="-128"/>
              </a:rPr>
              <a:t>noticable</a:t>
            </a:r>
            <a:r>
              <a:rPr lang="en-US" altLang="en-US" dirty="0" smtClean="0">
                <a:ea typeface="ＭＳ Ｐゴシック" pitchFamily="34" charset="-128"/>
              </a:rPr>
              <a:t> differences</a:t>
            </a:r>
          </a:p>
          <a:p>
            <a:endParaRPr lang="en-US" altLang="en-US" dirty="0" smtClean="0">
              <a:ea typeface="ＭＳ Ｐゴシック" pitchFamily="34" charset="-128"/>
            </a:endParaRPr>
          </a:p>
          <a:p>
            <a:r>
              <a:rPr lang="en-US" altLang="en-US" dirty="0" smtClean="0">
                <a:ea typeface="ＭＳ Ｐゴシック" pitchFamily="34" charset="-128"/>
              </a:rPr>
              <a:t>19</a:t>
            </a:r>
            <a:r>
              <a:rPr lang="en-US" altLang="en-US" baseline="30000" dirty="0" smtClean="0">
                <a:ea typeface="ＭＳ Ｐゴシック" pitchFamily="34" charset="-128"/>
              </a:rPr>
              <a:t>th</a:t>
            </a:r>
            <a:r>
              <a:rPr lang="en-US" altLang="en-US" dirty="0" smtClean="0">
                <a:ea typeface="ＭＳ Ｐゴシック" pitchFamily="34" charset="-128"/>
              </a:rPr>
              <a:t> century physicist Ernst Weber (discovered in 1846) </a:t>
            </a:r>
          </a:p>
          <a:p>
            <a:endParaRPr lang="en-US" altLang="en-US" dirty="0" smtClean="0">
              <a:ea typeface="ＭＳ Ｐゴシック" pitchFamily="34" charset="-128"/>
            </a:endParaRPr>
          </a:p>
          <a:p>
            <a:r>
              <a:rPr lang="en-US" altLang="en-US" dirty="0" smtClean="0">
                <a:ea typeface="ＭＳ Ｐゴシック" pitchFamily="34" charset="-128"/>
              </a:rPr>
              <a:t>I = intensity of the stimulus</a:t>
            </a:r>
          </a:p>
          <a:p>
            <a:r>
              <a:rPr lang="en-US" altLang="en-US" dirty="0" smtClean="0">
                <a:ea typeface="ＭＳ Ｐゴシック" pitchFamily="34" charset="-128"/>
              </a:rPr>
              <a:t>S = sensation</a:t>
            </a:r>
          </a:p>
          <a:p>
            <a:endParaRPr lang="en-US" altLang="en-US" dirty="0" smtClean="0">
              <a:ea typeface="ＭＳ Ｐゴシック" pitchFamily="34" charset="-128"/>
            </a:endParaRPr>
          </a:p>
          <a:p>
            <a:r>
              <a:rPr lang="en-US" altLang="en-US" dirty="0" smtClean="0">
                <a:ea typeface="ＭＳ Ｐゴシック" pitchFamily="34" charset="-128"/>
              </a:rPr>
              <a:t>A </a:t>
            </a:r>
            <a:r>
              <a:rPr lang="en-US" altLang="en-US" dirty="0" err="1" smtClean="0">
                <a:ea typeface="ＭＳ Ｐゴシック" pitchFamily="34" charset="-128"/>
              </a:rPr>
              <a:t>jnd</a:t>
            </a:r>
            <a:r>
              <a:rPr lang="en-US" altLang="en-US" dirty="0" smtClean="0">
                <a:ea typeface="ＭＳ Ｐゴシック" pitchFamily="34" charset="-128"/>
              </a:rPr>
              <a:t> in sensation is proportional to the magnitude of the original intensity of the stimulus. So as the base I increases</a:t>
            </a:r>
          </a:p>
          <a:p>
            <a:r>
              <a:rPr lang="en-US" altLang="en-US" dirty="0" smtClean="0">
                <a:ea typeface="ＭＳ Ｐゴシック" pitchFamily="34" charset="-128"/>
              </a:rPr>
              <a:t>we require a larger changes in delta I to notice the change. </a:t>
            </a:r>
          </a:p>
        </p:txBody>
      </p:sp>
    </p:spTree>
    <p:extLst>
      <p:ext uri="{BB962C8B-B14F-4D97-AF65-F5344CB8AC3E}">
        <p14:creationId xmlns:p14="http://schemas.microsoft.com/office/powerpoint/2010/main" val="896623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D7CF68C9-04D2-49D2-826D-747D165060BB}" type="slidenum">
              <a:rPr lang="en-US" altLang="en-US" sz="1200"/>
              <a:pPr eaLnBrk="1" hangingPunct="1"/>
              <a:t>30</a:t>
            </a:fld>
            <a:endParaRPr lang="en-US" altLang="en-US" sz="120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3738"/>
            <a:ext cx="6070600" cy="3414712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2763"/>
            <a:ext cx="5030456" cy="411511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Directly measure sensation rather than change in sensation – asked subjects to describe stimulus that was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twice as strong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endParaRPr lang="en-US" altLang="ja-JP" smtClean="0">
              <a:ea typeface="ＭＳ Ｐゴシック" pitchFamily="34" charset="-128"/>
            </a:endParaRPr>
          </a:p>
          <a:p>
            <a:endParaRPr lang="en-US" altLang="en-US" smtClean="0">
              <a:ea typeface="ＭＳ Ｐゴシック" pitchFamily="34" charset="-128"/>
            </a:endParaRPr>
          </a:p>
          <a:p>
            <a:r>
              <a:rPr lang="en-US" altLang="en-US" smtClean="0">
                <a:ea typeface="ＭＳ Ｐゴシック" pitchFamily="34" charset="-128"/>
              </a:rPr>
              <a:t>---</a:t>
            </a:r>
          </a:p>
          <a:p>
            <a:r>
              <a:rPr lang="en-US" altLang="en-US" smtClean="0">
                <a:ea typeface="ＭＳ Ｐゴシック" pitchFamily="34" charset="-128"/>
              </a:rPr>
              <a:t>There is an alternative, but equivalent, formulation of the Power Law (found in the second image </a:t>
            </a:r>
            <a:r>
              <a:rPr lang="en-US" altLang="en-US" smtClean="0">
                <a:ea typeface="ＭＳ Ｐゴシック" pitchFamily="34" charset="-128"/>
                <a:hlinkClick r:id="rId3"/>
              </a:rPr>
              <a:t>here</a:t>
            </a:r>
            <a:r>
              <a:rPr lang="en-US" altLang="en-US" smtClean="0">
                <a:ea typeface="ＭＳ Ｐゴシック" pitchFamily="34" charset="-128"/>
              </a:rPr>
              <a:t>) which produces a graph that some might find more appealing. At the very least it addresses the issued raised in class of the curves all intersecting at (1,1). </a:t>
            </a:r>
          </a:p>
          <a:p>
            <a:r>
              <a:rPr lang="en-US" altLang="en-US" smtClean="0">
                <a:ea typeface="ＭＳ Ｐゴシック" pitchFamily="34" charset="-128"/>
              </a:rPr>
              <a:t>http://www.undergrad.ahs.uwaterloo.ca/~wchedder/stevenspowerlaw.htm</a:t>
            </a:r>
          </a:p>
        </p:txBody>
      </p:sp>
    </p:spTree>
    <p:extLst>
      <p:ext uri="{BB962C8B-B14F-4D97-AF65-F5344CB8AC3E}">
        <p14:creationId xmlns:p14="http://schemas.microsoft.com/office/powerpoint/2010/main" val="1368060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4/22/19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4/22/19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4/22/19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9.emf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2.emf"/><Relationship Id="rId6" Type="http://schemas.openxmlformats.org/officeDocument/2006/relationships/image" Target="../media/image23.png"/><Relationship Id="rId7" Type="http://schemas.openxmlformats.org/officeDocument/2006/relationships/hyperlink" Target="http://www.undergrad.ahs.uwaterloo.ca/~wchedder/stevenspowerlaw.htm" TargetMode="External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6" Type="http://schemas.openxmlformats.org/officeDocument/2006/relationships/image" Target="../media/image39.jpeg"/><Relationship Id="rId7" Type="http://schemas.openxmlformats.org/officeDocument/2006/relationships/image" Target="../media/image40.gif"/><Relationship Id="rId8" Type="http://schemas.openxmlformats.org/officeDocument/2006/relationships/image" Target="../media/image41.gif"/><Relationship Id="rId9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3" Type="http://schemas.openxmlformats.org/officeDocument/2006/relationships/image" Target="../media/image4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feature=player_embedded&amp;v=jbkSRLYSojo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CS639: </a:t>
            </a:r>
            <a:br>
              <a:rPr lang="en-US" dirty="0"/>
            </a:br>
            <a:r>
              <a:rPr lang="en-US" b="1" dirty="0"/>
              <a:t>Data Management for </a:t>
            </a:r>
            <a:br>
              <a:rPr lang="en-US" b="1" dirty="0"/>
            </a:br>
            <a:r>
              <a:rPr lang="en-US" b="1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Lecture </a:t>
            </a:r>
            <a:r>
              <a:rPr lang="en-US" dirty="0" smtClean="0"/>
              <a:t>24: Data </a:t>
            </a:r>
            <a:r>
              <a:rPr lang="en-US" dirty="0" err="1" smtClean="0"/>
              <a:t>Vizualization</a:t>
            </a:r>
            <a:endParaRPr lang="en-US" dirty="0" smtClean="0"/>
          </a:p>
          <a:p>
            <a:r>
              <a:rPr lang="en-US" dirty="0" smtClean="0"/>
              <a:t>[based on slides by John Canny]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Theodoros </a:t>
            </a:r>
            <a:r>
              <a:rPr lang="en-US" dirty="0" smtClean="0"/>
              <a:t>Rekatsinas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7" y="354834"/>
            <a:ext cx="4379089" cy="1824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to Educate?</a:t>
            </a:r>
            <a:endParaRPr lang="en-US" dirty="0"/>
          </a:p>
        </p:txBody>
      </p:sp>
      <p:pic>
        <p:nvPicPr>
          <p:cNvPr id="3" name="Picture 2" descr="Screen Shot 2014-04-13 at 10.5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200" y="1390260"/>
            <a:ext cx="8483600" cy="467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7413" y="633505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wtfviz.net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5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in the Sky?</a:t>
            </a:r>
            <a:endParaRPr lang="en-US" dirty="0"/>
          </a:p>
        </p:txBody>
      </p:sp>
      <p:pic>
        <p:nvPicPr>
          <p:cNvPr id="3" name="Picture 2" descr="Screen Shot 2014-04-13 at 11.02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003072"/>
            <a:ext cx="8940800" cy="405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7413" y="633505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wtfviz.net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74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4-13 at 11.01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2900" y="63500"/>
            <a:ext cx="8953500" cy="6718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7413" y="633505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wtfviz.net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3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Needs Fixing</a:t>
            </a:r>
            <a:endParaRPr lang="en-US" dirty="0"/>
          </a:p>
        </p:txBody>
      </p:sp>
      <p:pic>
        <p:nvPicPr>
          <p:cNvPr id="3" name="Picture 2" descr="Screen Shot 2014-04-13 at 11.04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00" y="1983452"/>
            <a:ext cx="8915400" cy="398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7413" y="633505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wtfviz.net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8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60120"/>
            <a:ext cx="8229600" cy="5605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Visualization:</a:t>
            </a:r>
          </a:p>
          <a:p>
            <a:r>
              <a:rPr lang="en-US" dirty="0" smtClean="0"/>
              <a:t>Some great examples</a:t>
            </a:r>
          </a:p>
          <a:p>
            <a:r>
              <a:rPr lang="en-US" dirty="0" smtClean="0"/>
              <a:t>Some counter-examples</a:t>
            </a:r>
          </a:p>
          <a:p>
            <a:r>
              <a:rPr lang="en-US" dirty="0" smtClean="0"/>
              <a:t>Principles for Visualization Design</a:t>
            </a:r>
          </a:p>
          <a:p>
            <a:r>
              <a:rPr lang="en-US" dirty="0" smtClean="0"/>
              <a:t>Visualization Toolkits preview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572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“Transformation of the symbolic into the geometric” </a:t>
            </a:r>
          </a:p>
          <a:p>
            <a:pPr marL="0" indent="0">
              <a:buNone/>
            </a:pPr>
            <a:r>
              <a:rPr lang="en-US" dirty="0" smtClean="0"/>
              <a:t>								[</a:t>
            </a:r>
            <a:r>
              <a:rPr lang="en-US" dirty="0"/>
              <a:t>McCormick et al. 1987] </a:t>
            </a:r>
          </a:p>
          <a:p>
            <a:endParaRPr lang="en-US" dirty="0"/>
          </a:p>
          <a:p>
            <a:r>
              <a:rPr lang="en-US" dirty="0" smtClean="0"/>
              <a:t>“</a:t>
            </a:r>
            <a:r>
              <a:rPr lang="en-US" dirty="0"/>
              <a:t>... finding the artificial memory that best supports </a:t>
            </a:r>
          </a:p>
          <a:p>
            <a:pPr marL="0" indent="0">
              <a:buNone/>
            </a:pPr>
            <a:r>
              <a:rPr lang="en-US" dirty="0" smtClean="0"/>
              <a:t>our </a:t>
            </a:r>
            <a:r>
              <a:rPr lang="en-US" dirty="0"/>
              <a:t>natural means of perception.” [</a:t>
            </a:r>
            <a:r>
              <a:rPr lang="en-US" dirty="0" err="1"/>
              <a:t>Bertin</a:t>
            </a:r>
            <a:r>
              <a:rPr lang="en-US" dirty="0"/>
              <a:t> 1967] </a:t>
            </a:r>
          </a:p>
          <a:p>
            <a:endParaRPr lang="en-US" dirty="0"/>
          </a:p>
          <a:p>
            <a:r>
              <a:rPr lang="en-US" dirty="0"/>
              <a:t>“The use of computer-generated, interactive, visual </a:t>
            </a:r>
          </a:p>
          <a:p>
            <a:pPr marL="0" indent="0">
              <a:buNone/>
            </a:pPr>
            <a:r>
              <a:rPr lang="en-US" dirty="0" smtClean="0"/>
              <a:t>representations </a:t>
            </a:r>
            <a:r>
              <a:rPr lang="en-US" dirty="0"/>
              <a:t>of data to amplify cognition.”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[Card, </a:t>
            </a:r>
            <a:r>
              <a:rPr lang="en-US" dirty="0" err="1"/>
              <a:t>Mackinlay</a:t>
            </a:r>
            <a:r>
              <a:rPr lang="en-US" dirty="0"/>
              <a:t>, &amp; </a:t>
            </a:r>
            <a:r>
              <a:rPr lang="en-US" dirty="0" err="1"/>
              <a:t>Shneiderman</a:t>
            </a:r>
            <a:r>
              <a:rPr lang="en-US" dirty="0"/>
              <a:t> 1999]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4008"/>
            <a:ext cx="8229600" cy="896112"/>
          </a:xfrm>
        </p:spPr>
        <p:txBody>
          <a:bodyPr/>
          <a:lstStyle/>
          <a:p>
            <a:r>
              <a:rPr lang="en-US" dirty="0" smtClean="0"/>
              <a:t>Uses for Data </a:t>
            </a:r>
            <a:r>
              <a:rPr lang="en-US" dirty="0" err="1" smtClean="0"/>
              <a:t>Viz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60120"/>
            <a:ext cx="8229600" cy="5605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A: Support reasoning about information (analysis) </a:t>
            </a:r>
          </a:p>
          <a:p>
            <a:pPr lvl="1"/>
            <a:r>
              <a:rPr lang="en-US" dirty="0"/>
              <a:t>Finding relationships</a:t>
            </a:r>
          </a:p>
          <a:p>
            <a:pPr lvl="1"/>
            <a:r>
              <a:rPr lang="en-US" dirty="0"/>
              <a:t>Discover structure</a:t>
            </a:r>
          </a:p>
          <a:p>
            <a:pPr lvl="1"/>
            <a:r>
              <a:rPr lang="en-US" dirty="0"/>
              <a:t>Quantifying values and influences</a:t>
            </a:r>
          </a:p>
          <a:p>
            <a:pPr lvl="1"/>
            <a:r>
              <a:rPr lang="en-US" dirty="0"/>
              <a:t>Should be part of a query/analyze cycle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B: Inform and persuade others (communication)</a:t>
            </a:r>
          </a:p>
          <a:p>
            <a:pPr lvl="1"/>
            <a:r>
              <a:rPr lang="en-US" dirty="0"/>
              <a:t>Capture attention, engage</a:t>
            </a:r>
          </a:p>
          <a:p>
            <a:pPr lvl="1"/>
            <a:r>
              <a:rPr lang="en-US" dirty="0"/>
              <a:t>Tell a story visually </a:t>
            </a:r>
          </a:p>
          <a:p>
            <a:pPr lvl="1"/>
            <a:r>
              <a:rPr lang="en-US" dirty="0"/>
              <a:t>Focus on certain aspects, and omit others</a:t>
            </a:r>
          </a:p>
        </p:txBody>
      </p:sp>
    </p:spTree>
    <p:extLst>
      <p:ext uri="{BB962C8B-B14F-4D97-AF65-F5344CB8AC3E}">
        <p14:creationId xmlns:p14="http://schemas.microsoft.com/office/powerpoint/2010/main" val="124670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46304"/>
            <a:ext cx="8229600" cy="896112"/>
          </a:xfrm>
        </p:spPr>
        <p:txBody>
          <a:bodyPr/>
          <a:lstStyle/>
          <a:p>
            <a:r>
              <a:rPr lang="en-US" dirty="0" smtClean="0"/>
              <a:t>Uses for Data </a:t>
            </a:r>
            <a:r>
              <a:rPr lang="en-US" dirty="0" err="1" smtClean="0"/>
              <a:t>Viz</a:t>
            </a:r>
            <a:endParaRPr lang="en-US" dirty="0"/>
          </a:p>
        </p:txBody>
      </p:sp>
      <p:pic>
        <p:nvPicPr>
          <p:cNvPr id="4" name="Picture 2" descr="http://i43.tinypic.com/15g4jt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04" y="1389889"/>
            <a:ext cx="7947392" cy="456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7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68C89-5641-0A47-8B75-14A248190E8D}" type="slidenum">
              <a:rPr lang="en-US"/>
              <a:pPr/>
              <a:t>18</a:t>
            </a:fld>
            <a:endParaRPr lang="en-US"/>
          </a:p>
        </p:txBody>
      </p:sp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"/>
            <a:ext cx="8229600" cy="1005840"/>
          </a:xfrm>
          <a:ln/>
        </p:spPr>
        <p:txBody>
          <a:bodyPr/>
          <a:lstStyle/>
          <a:p>
            <a:r>
              <a:rPr lang="en-US" dirty="0" smtClean="0"/>
              <a:t>Principle 1</a:t>
            </a:r>
            <a:endParaRPr lang="en-US" dirty="0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81200" y="1170433"/>
            <a:ext cx="8229600" cy="4955731"/>
          </a:xfrm>
          <a:ln/>
        </p:spPr>
        <p:txBody>
          <a:bodyPr>
            <a:normAutofit/>
          </a:bodyPr>
          <a:lstStyle/>
          <a:p>
            <a:r>
              <a:rPr lang="en-US" dirty="0" smtClean="0"/>
              <a:t>Simplify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9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43220-35BB-BD4B-9665-721DFE31EAEE}" type="slidenum">
              <a:rPr lang="en-US"/>
              <a:pPr/>
              <a:t>19</a:t>
            </a:fld>
            <a:endParaRPr lang="en-US"/>
          </a:p>
        </p:txBody>
      </p:sp>
      <p:sp>
        <p:nvSpPr>
          <p:cNvPr id="65537" name="Rectangle 1"/>
          <p:cNvSpPr>
            <a:spLocks noGrp="1" noChangeArrowheads="1"/>
          </p:cNvSpPr>
          <p:nvPr>
            <p:ph type="title"/>
          </p:nvPr>
        </p:nvSpPr>
        <p:spPr>
          <a:xfrm>
            <a:off x="2081214" y="542925"/>
            <a:ext cx="8029575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</a:t>
            </a:r>
            <a:r>
              <a:rPr lang="en-US" dirty="0" smtClean="0"/>
              <a:t>Design: Simplifying</a:t>
            </a:r>
            <a:endParaRPr lang="en-US" dirty="0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1475" y="2463459"/>
            <a:ext cx="38290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14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1498600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2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32E0A-2348-5944-8447-AC6721325331}" type="slidenum">
              <a:rPr lang="en-US"/>
              <a:pPr/>
              <a:t>20</a:t>
            </a:fld>
            <a:endParaRPr lang="en-US"/>
          </a:p>
        </p:txBody>
      </p:sp>
      <p:sp>
        <p:nvSpPr>
          <p:cNvPr id="66561" name="Rectangle 1"/>
          <p:cNvSpPr>
            <a:spLocks noGrp="1" noChangeArrowheads="1"/>
          </p:cNvSpPr>
          <p:nvPr>
            <p:ph type="title"/>
          </p:nvPr>
        </p:nvSpPr>
        <p:spPr>
          <a:xfrm>
            <a:off x="2081214" y="542925"/>
            <a:ext cx="8029575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</a:t>
            </a:r>
            <a:r>
              <a:rPr lang="en-US" dirty="0" smtClean="0"/>
              <a:t>Design: </a:t>
            </a:r>
            <a:r>
              <a:rPr lang="en-US" dirty="0"/>
              <a:t>Simplifying</a:t>
            </a:r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2421405"/>
            <a:ext cx="38290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22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32F4A-41E5-3942-B401-895F8DF765C7}" type="slidenum">
              <a:rPr lang="en-US"/>
              <a:pPr/>
              <a:t>21</a:t>
            </a:fld>
            <a:endParaRPr lang="en-US"/>
          </a:p>
        </p:txBody>
      </p:sp>
      <p:sp>
        <p:nvSpPr>
          <p:cNvPr id="67585" name="Rectangle 1"/>
          <p:cNvSpPr>
            <a:spLocks noGrp="1" noChangeArrowheads="1"/>
          </p:cNvSpPr>
          <p:nvPr>
            <p:ph type="title"/>
          </p:nvPr>
        </p:nvSpPr>
        <p:spPr>
          <a:xfrm>
            <a:off x="2081214" y="542925"/>
            <a:ext cx="8029575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</a:t>
            </a:r>
            <a:r>
              <a:rPr lang="en-US" dirty="0" smtClean="0"/>
              <a:t>Design: </a:t>
            </a:r>
            <a:r>
              <a:rPr lang="en-US" dirty="0"/>
              <a:t>Simplifying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1475" y="2455048"/>
            <a:ext cx="38290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58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CA95C-13BF-4748-96DD-BA8E39102723}" type="slidenum">
              <a:rPr lang="en-US"/>
              <a:pPr/>
              <a:t>22</a:t>
            </a:fld>
            <a:endParaRPr lang="en-US"/>
          </a:p>
        </p:txBody>
      </p:sp>
      <p:sp>
        <p:nvSpPr>
          <p:cNvPr id="68609" name="Rectangle 1"/>
          <p:cNvSpPr>
            <a:spLocks noGrp="1" noChangeArrowheads="1"/>
          </p:cNvSpPr>
          <p:nvPr>
            <p:ph type="title"/>
          </p:nvPr>
        </p:nvSpPr>
        <p:spPr>
          <a:xfrm>
            <a:off x="2081214" y="542925"/>
            <a:ext cx="8029575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</a:t>
            </a:r>
            <a:r>
              <a:rPr lang="en-US" dirty="0" smtClean="0"/>
              <a:t>Design: </a:t>
            </a:r>
            <a:r>
              <a:rPr lang="en-US" dirty="0"/>
              <a:t>Simplifying</a:t>
            </a:r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1475" y="2404583"/>
            <a:ext cx="38290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25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9C9F4-6A5B-0744-B60F-09AD81473C0E}" type="slidenum">
              <a:rPr lang="en-US"/>
              <a:pPr/>
              <a:t>23</a:t>
            </a:fld>
            <a:endParaRPr lang="en-US"/>
          </a:p>
        </p:txBody>
      </p:sp>
      <p:sp>
        <p:nvSpPr>
          <p:cNvPr id="69633" name="Rectangle 1"/>
          <p:cNvSpPr>
            <a:spLocks noGrp="1" noChangeArrowheads="1"/>
          </p:cNvSpPr>
          <p:nvPr>
            <p:ph type="title"/>
          </p:nvPr>
        </p:nvSpPr>
        <p:spPr>
          <a:xfrm>
            <a:off x="2081214" y="542925"/>
            <a:ext cx="8029575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</a:t>
            </a:r>
            <a:r>
              <a:rPr lang="en-US" dirty="0" smtClean="0"/>
              <a:t>Design: </a:t>
            </a:r>
            <a:r>
              <a:rPr lang="en-US" dirty="0"/>
              <a:t>Simplifying</a:t>
            </a: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1475" y="2488692"/>
            <a:ext cx="38290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66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78F83-E692-2144-A5BD-5650B844549D}" type="slidenum">
              <a:rPr lang="en-US"/>
              <a:pPr/>
              <a:t>24</a:t>
            </a:fld>
            <a:endParaRPr lang="en-US"/>
          </a:p>
        </p:txBody>
      </p:sp>
      <p:sp>
        <p:nvSpPr>
          <p:cNvPr id="70657" name="Rectangle 1"/>
          <p:cNvSpPr>
            <a:spLocks noGrp="1" noChangeArrowheads="1"/>
          </p:cNvSpPr>
          <p:nvPr>
            <p:ph type="title"/>
          </p:nvPr>
        </p:nvSpPr>
        <p:spPr>
          <a:xfrm>
            <a:off x="2081214" y="542925"/>
            <a:ext cx="8029575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</a:t>
            </a:r>
            <a:r>
              <a:rPr lang="en-US" dirty="0" smtClean="0"/>
              <a:t>Design: </a:t>
            </a:r>
            <a:r>
              <a:rPr lang="en-US" dirty="0"/>
              <a:t>Simplifying</a:t>
            </a: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1475" y="2448085"/>
            <a:ext cx="38290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0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68C89-5641-0A47-8B75-14A248190E8D}" type="slidenum">
              <a:rPr lang="en-US"/>
              <a:pPr/>
              <a:t>25</a:t>
            </a:fld>
            <a:endParaRPr lang="en-US"/>
          </a:p>
        </p:txBody>
      </p:sp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"/>
            <a:ext cx="8229600" cy="1005840"/>
          </a:xfrm>
          <a:ln/>
        </p:spPr>
        <p:txBody>
          <a:bodyPr/>
          <a:lstStyle/>
          <a:p>
            <a:r>
              <a:rPr lang="en-US" dirty="0" smtClean="0"/>
              <a:t>Principle 1: Simplify</a:t>
            </a:r>
            <a:endParaRPr lang="en-US" dirty="0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16964" y="1170433"/>
            <a:ext cx="8522563" cy="4955731"/>
          </a:xfrm>
          <a:ln/>
        </p:spPr>
        <p:txBody>
          <a:bodyPr>
            <a:normAutofit/>
          </a:bodyPr>
          <a:lstStyle/>
          <a:p>
            <a:r>
              <a:rPr lang="en-US" dirty="0"/>
              <a:t>Tables and charts</a:t>
            </a:r>
          </a:p>
          <a:p>
            <a:pPr lvl="1"/>
            <a:r>
              <a:rPr lang="en-US" dirty="0"/>
              <a:t>Reduce </a:t>
            </a:r>
            <a:r>
              <a:rPr lang="en-US" dirty="0" err="1"/>
              <a:t>chartjunk</a:t>
            </a:r>
            <a:r>
              <a:rPr lang="en-US" dirty="0"/>
              <a:t>/</a:t>
            </a:r>
            <a:r>
              <a:rPr lang="en-US" dirty="0" err="1"/>
              <a:t>tablejunk</a:t>
            </a:r>
            <a:r>
              <a:rPr lang="en-US" dirty="0"/>
              <a:t>; increase data-ink ratio</a:t>
            </a:r>
          </a:p>
          <a:p>
            <a:pPr lvl="1"/>
            <a:r>
              <a:rPr lang="en-US" dirty="0"/>
              <a:t>Lessons from perception: Limit the number of objects displayed at once</a:t>
            </a:r>
          </a:p>
          <a:p>
            <a:pPr lvl="1"/>
            <a:endParaRPr lang="en-US" dirty="0"/>
          </a:p>
          <a:p>
            <a:r>
              <a:rPr lang="en-US" dirty="0"/>
              <a:t>Beware:</a:t>
            </a:r>
          </a:p>
          <a:p>
            <a:pPr lvl="1"/>
            <a:r>
              <a:rPr lang="en-US" dirty="0"/>
              <a:t>Gratuitous 3D</a:t>
            </a:r>
          </a:p>
          <a:p>
            <a:pPr lvl="1"/>
            <a:r>
              <a:rPr lang="en-US" dirty="0"/>
              <a:t>Shadows</a:t>
            </a:r>
          </a:p>
          <a:p>
            <a:pPr lvl="1"/>
            <a:r>
              <a:rPr lang="en-US" dirty="0"/>
              <a:t>Gratuitous animation</a:t>
            </a:r>
          </a:p>
          <a:p>
            <a:r>
              <a:rPr lang="en-US" dirty="0"/>
              <a:t>How do you tell if a feature is gratuitous? </a:t>
            </a:r>
            <a:br>
              <a:rPr lang="en-US" dirty="0"/>
            </a:br>
            <a:r>
              <a:rPr lang="en-US" dirty="0"/>
              <a:t>Ask whether using it reveals more information. </a:t>
            </a:r>
          </a:p>
        </p:txBody>
      </p:sp>
    </p:spTree>
    <p:extLst>
      <p:ext uri="{BB962C8B-B14F-4D97-AF65-F5344CB8AC3E}">
        <p14:creationId xmlns:p14="http://schemas.microsoft.com/office/powerpoint/2010/main" val="48531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78F83-E692-2144-A5BD-5650B844549D}" type="slidenum">
              <a:rPr lang="en-US"/>
              <a:pPr/>
              <a:t>26</a:t>
            </a:fld>
            <a:endParaRPr lang="en-US"/>
          </a:p>
        </p:txBody>
      </p:sp>
      <p:sp>
        <p:nvSpPr>
          <p:cNvPr id="70657" name="Rectangle 1"/>
          <p:cNvSpPr>
            <a:spLocks noGrp="1" noChangeArrowheads="1"/>
          </p:cNvSpPr>
          <p:nvPr>
            <p:ph type="title"/>
          </p:nvPr>
        </p:nvSpPr>
        <p:spPr>
          <a:xfrm>
            <a:off x="2081214" y="238125"/>
            <a:ext cx="8029575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 smtClean="0"/>
              <a:t>Interactive Chart Design: </a:t>
            </a:r>
            <a:r>
              <a:rPr lang="en-US" dirty="0"/>
              <a:t>Simplifying</a:t>
            </a: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81200" y="994300"/>
            <a:ext cx="8229600" cy="5131864"/>
          </a:xfrm>
          <a:ln/>
        </p:spPr>
        <p:txBody>
          <a:bodyPr>
            <a:normAutofit/>
          </a:bodyPr>
          <a:lstStyle/>
          <a:p>
            <a:r>
              <a:rPr lang="en-US" sz="2400" dirty="0"/>
              <a:t>With interactive charts you can keep things very simple by </a:t>
            </a:r>
            <a:r>
              <a:rPr lang="en-US" sz="2400" b="1" dirty="0">
                <a:solidFill>
                  <a:srgbClr val="C00000"/>
                </a:solidFill>
              </a:rPr>
              <a:t>hiding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dynamically revealing </a:t>
            </a:r>
            <a:r>
              <a:rPr lang="en-US" sz="2400" dirty="0"/>
              <a:t>important structure.</a:t>
            </a:r>
          </a:p>
          <a:p>
            <a:r>
              <a:rPr lang="en-US" sz="2400" dirty="0"/>
              <a:t>On an interactive chart, you reveal the information most useful for </a:t>
            </a:r>
            <a:r>
              <a:rPr lang="en-US" sz="2400" b="1" dirty="0">
                <a:solidFill>
                  <a:srgbClr val="C00000"/>
                </a:solidFill>
              </a:rPr>
              <a:t>navigating</a:t>
            </a:r>
            <a:r>
              <a:rPr lang="en-US" sz="2400" dirty="0"/>
              <a:t> the chart. </a:t>
            </a:r>
          </a:p>
        </p:txBody>
      </p:sp>
      <p:pic>
        <p:nvPicPr>
          <p:cNvPr id="1026" name="Picture 2" descr="http://infosthetics.com/archives/namevoyag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119" y="3076113"/>
            <a:ext cx="6702640" cy="33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99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Principle 2: Understand Magnitudes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773892" y="2984071"/>
            <a:ext cx="2638527" cy="477048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6726767" y="2984071"/>
            <a:ext cx="2547439" cy="477048"/>
          </a:xfrm>
          <a:prstGeom prst="rect">
            <a:avLst/>
          </a:prstGeom>
          <a:solidFill>
            <a:srgbClr val="90909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4667250" y="4956176"/>
            <a:ext cx="3180478" cy="46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Futura Book" pitchFamily="34" charset="0"/>
              </a:rPr>
              <a:t>Which is brighter?</a:t>
            </a:r>
          </a:p>
        </p:txBody>
      </p:sp>
    </p:spTree>
    <p:extLst>
      <p:ext uri="{BB962C8B-B14F-4D97-AF65-F5344CB8AC3E}">
        <p14:creationId xmlns:p14="http://schemas.microsoft.com/office/powerpoint/2010/main" val="164383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Principle 2: Understand Magnitudes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773892" y="2984071"/>
            <a:ext cx="2638527" cy="477048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6726767" y="2984071"/>
            <a:ext cx="2547439" cy="477048"/>
          </a:xfrm>
          <a:prstGeom prst="rect">
            <a:avLst/>
          </a:prstGeom>
          <a:solidFill>
            <a:srgbClr val="90909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4667250" y="4956176"/>
            <a:ext cx="3180478" cy="46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Futura Book" pitchFamily="34" charset="0"/>
              </a:rPr>
              <a:t>Which is brighter?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881029" y="1417639"/>
            <a:ext cx="2968945" cy="50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>
                <a:latin typeface="Futura Book" pitchFamily="34" charset="0"/>
              </a:rPr>
              <a:t>(128, 128, 128)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833902" y="1417639"/>
            <a:ext cx="3008380" cy="50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>
                <a:latin typeface="Futura Book" pitchFamily="34" charset="0"/>
              </a:rPr>
              <a:t>(144, 144, 144)</a:t>
            </a:r>
          </a:p>
        </p:txBody>
      </p:sp>
    </p:spTree>
    <p:extLst>
      <p:ext uri="{BB962C8B-B14F-4D97-AF65-F5344CB8AC3E}">
        <p14:creationId xmlns:p14="http://schemas.microsoft.com/office/powerpoint/2010/main" val="81075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Just Noticeable Difference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30400" y="1219200"/>
            <a:ext cx="8483600" cy="4907492"/>
          </a:xfrm>
        </p:spPr>
        <p:txBody>
          <a:bodyPr/>
          <a:lstStyle/>
          <a:p>
            <a:r>
              <a:rPr lang="en-US" altLang="en-US" sz="2400" dirty="0">
                <a:ea typeface="ＭＳ Ｐゴシック" pitchFamily="34" charset="-128"/>
              </a:rPr>
              <a:t>JND (Weber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s Law)</a:t>
            </a:r>
          </a:p>
          <a:p>
            <a:endParaRPr lang="en-US" altLang="en-US" sz="24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  <a:p>
            <a:endParaRPr lang="en-US" altLang="en-US" sz="2400" dirty="0">
              <a:ea typeface="ＭＳ Ｐゴシック" pitchFamily="34" charset="-128"/>
            </a:endParaRPr>
          </a:p>
          <a:p>
            <a:r>
              <a:rPr lang="en-US" altLang="en-US" sz="2400" dirty="0">
                <a:ea typeface="ＭＳ Ｐゴシック" pitchFamily="34" charset="-128"/>
              </a:rPr>
              <a:t>Ratios more important than magnitude</a:t>
            </a:r>
          </a:p>
          <a:p>
            <a:endParaRPr lang="en-US" altLang="en-US" sz="1200" dirty="0">
              <a:ea typeface="ＭＳ Ｐゴシック" pitchFamily="34" charset="-128"/>
            </a:endParaRPr>
          </a:p>
          <a:p>
            <a:r>
              <a:rPr lang="en-US" altLang="en-US" sz="2400" dirty="0">
                <a:ea typeface="ＭＳ Ｐゴシック" pitchFamily="34" charset="-128"/>
              </a:rPr>
              <a:t>Most continuous variations in stimuli are perceived in discrete steps</a:t>
            </a:r>
          </a:p>
          <a:p>
            <a:endParaRPr lang="en-US" altLang="en-US" sz="1400" dirty="0">
              <a:ea typeface="ＭＳ Ｐゴシック" pitchFamily="34" charset="-128"/>
            </a:endParaRPr>
          </a:p>
          <a:p>
            <a:pPr lvl="1">
              <a:buFontTx/>
              <a:buNone/>
            </a:pPr>
            <a:endParaRPr lang="en-US" altLang="en-US" sz="1600" dirty="0">
              <a:ea typeface="ＭＳ Ｐゴシック" pitchFamily="34" charset="-128"/>
            </a:endParaRPr>
          </a:p>
          <a:p>
            <a:pPr lvl="1"/>
            <a:endParaRPr lang="en-US" altLang="en-US" sz="1900" dirty="0">
              <a:ea typeface="ＭＳ Ｐゴシック" pitchFamily="34" charset="-128"/>
            </a:endParaRPr>
          </a:p>
          <a:p>
            <a:endParaRPr lang="en-US" altLang="en-US" sz="2500" dirty="0">
              <a:ea typeface="ＭＳ Ｐゴシック" pitchFamily="34" charset="-128"/>
            </a:endParaRPr>
          </a:p>
        </p:txBody>
      </p:sp>
      <p:graphicFrame>
        <p:nvGraphicFramePr>
          <p:cNvPr id="37892" name="Object 2"/>
          <p:cNvGraphicFramePr>
            <a:graphicFrameLocks noChangeAspect="1"/>
          </p:cNvGraphicFramePr>
          <p:nvPr/>
        </p:nvGraphicFramePr>
        <p:xfrm>
          <a:off x="5270500" y="1609726"/>
          <a:ext cx="1656292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4" imgW="647779" imgH="400140" progId="Equation.DSMT4">
                  <p:embed/>
                </p:oleObj>
              </mc:Choice>
              <mc:Fallback>
                <p:oleObj name="Equation" r:id="rId4" imgW="647779" imgH="4001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00" y="1609726"/>
                        <a:ext cx="1656292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3" name="Picture 5" descr="valu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5447242"/>
            <a:ext cx="36004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 descr="valu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4797426"/>
            <a:ext cx="36004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45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46642"/>
            <a:ext cx="11150600" cy="1325563"/>
          </a:xfrm>
        </p:spPr>
        <p:txBody>
          <a:bodyPr>
            <a:normAutofit/>
          </a:bodyPr>
          <a:lstStyle/>
          <a:p>
            <a:r>
              <a:rPr lang="en-US" smtClean="0"/>
              <a:t>John Snow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001" y="1478446"/>
            <a:ext cx="3230999" cy="52430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9013" y="1472205"/>
            <a:ext cx="40147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Hypothesis at the time:</a:t>
            </a:r>
          </a:p>
          <a:p>
            <a:r>
              <a:rPr lang="en-US" sz="2800" dirty="0" smtClean="0"/>
              <a:t>Diseases </a:t>
            </a:r>
            <a:r>
              <a:rPr lang="en-US" sz="2800" dirty="0"/>
              <a:t>such as cholera </a:t>
            </a:r>
            <a:r>
              <a:rPr lang="en-US" sz="2800" dirty="0" smtClean="0"/>
              <a:t>and bubonic plague</a:t>
            </a:r>
            <a:r>
              <a:rPr lang="en-US" sz="2800" dirty="0"/>
              <a:t> </a:t>
            </a:r>
            <a:r>
              <a:rPr lang="en-US" sz="2800" dirty="0" smtClean="0"/>
              <a:t>are caused </a:t>
            </a:r>
            <a:r>
              <a:rPr lang="en-US" sz="2800" dirty="0"/>
              <a:t>by pollution or a noxious form of "bad </a:t>
            </a:r>
            <a:r>
              <a:rPr lang="en-US" sz="2800" dirty="0" smtClean="0"/>
              <a:t>air”.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339013" y="4109581"/>
            <a:ext cx="45624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John Snow’s Research: </a:t>
            </a:r>
          </a:p>
          <a:p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source of the outbreak </a:t>
            </a:r>
            <a:r>
              <a:rPr lang="en-US" sz="2800" dirty="0" smtClean="0"/>
              <a:t>was </a:t>
            </a:r>
            <a:r>
              <a:rPr lang="en-US" sz="2800" dirty="0"/>
              <a:t>the public water pump</a:t>
            </a:r>
            <a:endParaRPr lang="en-US" sz="2800" dirty="0" smtClean="0"/>
          </a:p>
          <a:p>
            <a:r>
              <a:rPr lang="en-US" sz="2800" dirty="0" smtClean="0"/>
              <a:t>[On the Mode of Communication of Cholera]</a:t>
            </a:r>
          </a:p>
        </p:txBody>
      </p:sp>
    </p:spTree>
    <p:extLst>
      <p:ext uri="{BB962C8B-B14F-4D97-AF65-F5344CB8AC3E}">
        <p14:creationId xmlns:p14="http://schemas.microsoft.com/office/powerpoint/2010/main" val="34666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Steven</a:t>
            </a:r>
            <a:r>
              <a:rPr lang="ja-JP" altLang="en-US" smtClean="0">
                <a:ea typeface="ＭＳ Ｐゴシック" pitchFamily="34" charset="-128"/>
              </a:rPr>
              <a:t>’</a:t>
            </a:r>
            <a:r>
              <a:rPr lang="en-US" altLang="ja-JP" smtClean="0">
                <a:ea typeface="ＭＳ Ｐゴシック" pitchFamily="34" charset="-128"/>
              </a:rPr>
              <a:t>s Power law</a:t>
            </a:r>
            <a:endParaRPr lang="en-US" altLang="en-US" smtClean="0">
              <a:ea typeface="ＭＳ Ｐゴシック" pitchFamily="34" charset="-128"/>
            </a:endParaRPr>
          </a:p>
        </p:txBody>
      </p:sp>
      <p:graphicFrame>
        <p:nvGraphicFramePr>
          <p:cNvPr id="38915" name="Object 2"/>
          <p:cNvGraphicFramePr>
            <a:graphicFrameLocks noChangeAspect="1"/>
          </p:cNvGraphicFramePr>
          <p:nvPr/>
        </p:nvGraphicFramePr>
        <p:xfrm>
          <a:off x="2743202" y="1352551"/>
          <a:ext cx="1051983" cy="510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4" imgW="409522" imgH="190620" progId="Equation.DSMT4">
                  <p:embed/>
                </p:oleObj>
              </mc:Choice>
              <mc:Fallback>
                <p:oleObj name="Equation" r:id="rId4" imgW="409522" imgH="1906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2" y="1352551"/>
                        <a:ext cx="1051983" cy="510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16" name="Picture 4" descr="steve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3" r="8243" b="-2585"/>
          <a:stretch>
            <a:fillRect/>
          </a:stretch>
        </p:blipFill>
        <p:spPr bwMode="auto">
          <a:xfrm>
            <a:off x="4905966" y="1219200"/>
            <a:ext cx="5181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1888067" y="2036532"/>
            <a:ext cx="3192596" cy="193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2400" dirty="0">
                <a:latin typeface="Futura Book" pitchFamily="34" charset="0"/>
              </a:rPr>
              <a:t>S = sensation</a:t>
            </a:r>
          </a:p>
          <a:p>
            <a:r>
              <a:rPr lang="en-US" altLang="en-US" sz="2400" dirty="0">
                <a:latin typeface="Futura Book" pitchFamily="34" charset="0"/>
              </a:rPr>
              <a:t>I = intensity</a:t>
            </a:r>
          </a:p>
          <a:p>
            <a:pPr algn="ctr"/>
            <a:endParaRPr lang="en-US" altLang="en-US" sz="2400" dirty="0">
              <a:latin typeface="Futura Book" pitchFamily="34" charset="0"/>
            </a:endParaRPr>
          </a:p>
          <a:p>
            <a:pPr algn="ctr"/>
            <a:r>
              <a:rPr lang="en-US" altLang="en-US" sz="2400" dirty="0">
                <a:latin typeface="Futura Book" pitchFamily="34" charset="0"/>
              </a:rPr>
              <a:t>p &lt; 1 : underestimate</a:t>
            </a:r>
          </a:p>
          <a:p>
            <a:pPr algn="ctr"/>
            <a:r>
              <a:rPr lang="en-US" altLang="en-US" sz="2400" dirty="0">
                <a:latin typeface="Futura Book" pitchFamily="34" charset="0"/>
              </a:rPr>
              <a:t>p &gt; 1 : overestimate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110010" y="5915230"/>
            <a:ext cx="6972157" cy="46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Futura Book" pitchFamily="34" charset="0"/>
              </a:rPr>
              <a:t>[graph from Wilkinson 99, based on Stevens 61]</a:t>
            </a: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1888067" y="6423026"/>
            <a:ext cx="9050610" cy="33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Futura Book" pitchFamily="34" charset="0"/>
              </a:rPr>
              <a:t>[alternate graph : </a:t>
            </a:r>
            <a:r>
              <a:rPr lang="en-US" altLang="en-US" sz="1600">
                <a:latin typeface="Futura Book" pitchFamily="34" charset="0"/>
                <a:hlinkClick r:id="rId7"/>
              </a:rPr>
              <a:t>http://www.undergrad.ahs.uwaterloo.ca/~wchedder/stevenspowerlaw.htm</a:t>
            </a:r>
            <a:r>
              <a:rPr lang="en-US" altLang="en-US" sz="1600">
                <a:latin typeface="Futura Book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6169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4275668" y="5730876"/>
            <a:ext cx="4106051" cy="46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Futura Book" pitchFamily="34" charset="0"/>
              </a:rPr>
              <a:t>Compare area of circles</a:t>
            </a:r>
          </a:p>
        </p:txBody>
      </p:sp>
      <p:sp>
        <p:nvSpPr>
          <p:cNvPr id="6" name="Oval 4"/>
          <p:cNvSpPr>
            <a:spLocks noChangeAspect="1" noChangeArrowheads="1"/>
          </p:cNvSpPr>
          <p:nvPr/>
        </p:nvSpPr>
        <p:spPr bwMode="auto">
          <a:xfrm>
            <a:off x="4275668" y="2882982"/>
            <a:ext cx="625423" cy="670819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Oval 6"/>
          <p:cNvSpPr>
            <a:spLocks noChangeAspect="1" noChangeArrowheads="1"/>
          </p:cNvSpPr>
          <p:nvPr/>
        </p:nvSpPr>
        <p:spPr bwMode="auto">
          <a:xfrm>
            <a:off x="5981659" y="1880996"/>
            <a:ext cx="2493779" cy="26747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19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4275668" y="5730876"/>
            <a:ext cx="4106051" cy="46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Futura Book" pitchFamily="34" charset="0"/>
              </a:rPr>
              <a:t>Compare area of circles</a:t>
            </a:r>
          </a:p>
        </p:txBody>
      </p:sp>
      <p:sp>
        <p:nvSpPr>
          <p:cNvPr id="10" name="Oval 4"/>
          <p:cNvSpPr>
            <a:spLocks noChangeAspect="1" noChangeArrowheads="1"/>
          </p:cNvSpPr>
          <p:nvPr/>
        </p:nvSpPr>
        <p:spPr bwMode="auto">
          <a:xfrm>
            <a:off x="4085167" y="2908382"/>
            <a:ext cx="625423" cy="670819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" name="Oval 10"/>
          <p:cNvSpPr>
            <a:spLocks noChangeAspect="1" noChangeArrowheads="1"/>
          </p:cNvSpPr>
          <p:nvPr/>
        </p:nvSpPr>
        <p:spPr bwMode="auto">
          <a:xfrm>
            <a:off x="5791158" y="1906396"/>
            <a:ext cx="2493779" cy="26747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Oval 4"/>
          <p:cNvSpPr>
            <a:spLocks noChangeAspect="1" noChangeArrowheads="1"/>
          </p:cNvSpPr>
          <p:nvPr/>
        </p:nvSpPr>
        <p:spPr bwMode="auto">
          <a:xfrm>
            <a:off x="5791159" y="2908382"/>
            <a:ext cx="625423" cy="6708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" name="Oval 12"/>
          <p:cNvSpPr>
            <a:spLocks noChangeAspect="1" noChangeArrowheads="1"/>
          </p:cNvSpPr>
          <p:nvPr/>
        </p:nvSpPr>
        <p:spPr bwMode="auto">
          <a:xfrm>
            <a:off x="6416582" y="2908381"/>
            <a:ext cx="625423" cy="6708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" name="Oval 4"/>
          <p:cNvSpPr>
            <a:spLocks noChangeAspect="1" noChangeArrowheads="1"/>
          </p:cNvSpPr>
          <p:nvPr/>
        </p:nvSpPr>
        <p:spPr bwMode="auto">
          <a:xfrm>
            <a:off x="7042005" y="2908382"/>
            <a:ext cx="625423" cy="6708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" name="Oval 4"/>
          <p:cNvSpPr>
            <a:spLocks noChangeAspect="1" noChangeArrowheads="1"/>
          </p:cNvSpPr>
          <p:nvPr/>
        </p:nvSpPr>
        <p:spPr bwMode="auto">
          <a:xfrm>
            <a:off x="7659515" y="2917125"/>
            <a:ext cx="625423" cy="6708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192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33166"/>
            <a:ext cx="8229600" cy="1117785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Principle 2: Understand Magnitudes</a:t>
            </a:r>
          </a:p>
        </p:txBody>
      </p:sp>
      <p:sp>
        <p:nvSpPr>
          <p:cNvPr id="104" name="Rectangle 3"/>
          <p:cNvSpPr txBox="1">
            <a:spLocks noChangeArrowheads="1"/>
          </p:cNvSpPr>
          <p:nvPr/>
        </p:nvSpPr>
        <p:spPr>
          <a:xfrm>
            <a:off x="2983442" y="1231902"/>
            <a:ext cx="7824258" cy="5480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Most accurate        			Position (common) scale</a:t>
            </a:r>
          </a:p>
          <a:p>
            <a:pPr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				       	                        Position (non-aligned) scale	</a:t>
            </a:r>
          </a:p>
          <a:p>
            <a:pPr>
              <a:buFontTx/>
              <a:buNone/>
            </a:pPr>
            <a:endParaRPr lang="en-US" altLang="en-US" sz="1800" smtClean="0">
              <a:ea typeface="ＭＳ Ｐゴシック" pitchFamily="34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					                     	Length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					</a:t>
            </a:r>
            <a:r>
              <a:rPr lang="en-US" altLang="en-US" sz="2400" smtClean="0">
                <a:ea typeface="ＭＳ Ｐゴシック" pitchFamily="34" charset="-128"/>
              </a:rPr>
              <a:t> </a:t>
            </a:r>
            <a:endParaRPr lang="en-US" altLang="en-US" sz="2000" smtClean="0">
              <a:ea typeface="ＭＳ Ｐゴシック" pitchFamily="34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					                    	Slope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					 </a:t>
            </a:r>
            <a:r>
              <a:rPr lang="en-US" altLang="en-US" sz="2400" smtClean="0">
                <a:ea typeface="ＭＳ Ｐゴシック" pitchFamily="34" charset="-128"/>
              </a:rPr>
              <a:t> </a:t>
            </a:r>
            <a:endParaRPr lang="en-US" altLang="en-US" sz="2000" smtClean="0">
              <a:ea typeface="ＭＳ Ｐゴシック" pitchFamily="34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				                         	Angle</a:t>
            </a:r>
          </a:p>
          <a:p>
            <a:pPr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					 </a:t>
            </a:r>
            <a:r>
              <a:rPr lang="en-US" altLang="en-US" sz="2400" smtClean="0">
                <a:ea typeface="ＭＳ Ｐゴシック" pitchFamily="34" charset="-128"/>
              </a:rPr>
              <a:t> </a:t>
            </a:r>
            <a:endParaRPr lang="en-US" altLang="en-US" sz="2000" smtClean="0">
              <a:ea typeface="ＭＳ Ｐゴシック" pitchFamily="34" charset="-128"/>
            </a:endParaRPr>
          </a:p>
          <a:p>
            <a:pPr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				         	            	Area</a:t>
            </a:r>
          </a:p>
          <a:p>
            <a:pPr>
              <a:buFontTx/>
              <a:buNone/>
            </a:pPr>
            <a:endParaRPr lang="en-US" altLang="en-US" sz="2000" smtClean="0">
              <a:ea typeface="ＭＳ Ｐゴシック" pitchFamily="34" charset="-128"/>
            </a:endParaRPr>
          </a:p>
          <a:p>
            <a:pPr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					                     	Volume</a:t>
            </a:r>
          </a:p>
          <a:p>
            <a:pPr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  </a:t>
            </a:r>
            <a:r>
              <a:rPr lang="en-US" altLang="en-US" sz="2800" smtClean="0">
                <a:ea typeface="ＭＳ Ｐゴシック" pitchFamily="34" charset="-128"/>
              </a:rPr>
              <a:t> </a:t>
            </a:r>
            <a:endParaRPr lang="en-US" altLang="en-US" sz="2000" smtClean="0">
              <a:ea typeface="ＭＳ Ｐゴシック" pitchFamily="34" charset="-128"/>
            </a:endParaRPr>
          </a:p>
          <a:p>
            <a:pPr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Least accurate   	 			Color hue-saturation-density</a:t>
            </a:r>
            <a:endParaRPr lang="en-US" altLang="en-US" sz="2000" dirty="0">
              <a:ea typeface="ＭＳ Ｐゴシック" pitchFamily="34" charset="-128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5222875" y="1384523"/>
            <a:ext cx="609600" cy="508000"/>
            <a:chOff x="3101975" y="1403571"/>
            <a:chExt cx="609600" cy="508000"/>
          </a:xfrm>
        </p:grpSpPr>
        <p:sp>
          <p:nvSpPr>
            <p:cNvPr id="106" name="Rectangle 5"/>
            <p:cNvSpPr>
              <a:spLocks noChangeArrowheads="1"/>
            </p:cNvSpPr>
            <p:nvPr/>
          </p:nvSpPr>
          <p:spPr bwMode="auto">
            <a:xfrm>
              <a:off x="3101975" y="1403571"/>
              <a:ext cx="609600" cy="50800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07" name="Oval 6"/>
            <p:cNvSpPr>
              <a:spLocks noChangeArrowheads="1"/>
            </p:cNvSpPr>
            <p:nvPr/>
          </p:nvSpPr>
          <p:spPr bwMode="auto">
            <a:xfrm>
              <a:off x="3288368" y="1496474"/>
              <a:ext cx="108744" cy="1390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08" name="Line 7"/>
            <p:cNvSpPr>
              <a:spLocks noChangeShapeType="1"/>
            </p:cNvSpPr>
            <p:nvPr/>
          </p:nvSpPr>
          <p:spPr bwMode="auto">
            <a:xfrm flipH="1">
              <a:off x="3238500" y="1748362"/>
              <a:ext cx="381000" cy="15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8"/>
          <p:cNvGrpSpPr>
            <a:grpSpLocks/>
          </p:cNvGrpSpPr>
          <p:nvPr/>
        </p:nvGrpSpPr>
        <p:grpSpPr bwMode="auto">
          <a:xfrm>
            <a:off x="5245100" y="2114552"/>
            <a:ext cx="609600" cy="508000"/>
            <a:chOff x="5376" y="656"/>
            <a:chExt cx="384" cy="320"/>
          </a:xfrm>
        </p:grpSpPr>
        <p:sp>
          <p:nvSpPr>
            <p:cNvPr id="110" name="Rectangle 9"/>
            <p:cNvSpPr>
              <a:spLocks noChangeArrowheads="1"/>
            </p:cNvSpPr>
            <p:nvPr/>
          </p:nvSpPr>
          <p:spPr bwMode="auto">
            <a:xfrm>
              <a:off x="5376" y="656"/>
              <a:ext cx="384" cy="32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1" name="Line 10"/>
            <p:cNvSpPr>
              <a:spLocks noChangeShapeType="1"/>
            </p:cNvSpPr>
            <p:nvPr/>
          </p:nvSpPr>
          <p:spPr bwMode="auto">
            <a:xfrm flipH="1">
              <a:off x="5431" y="795"/>
              <a:ext cx="24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Line 11"/>
            <p:cNvSpPr>
              <a:spLocks noChangeShapeType="1"/>
            </p:cNvSpPr>
            <p:nvPr/>
          </p:nvSpPr>
          <p:spPr bwMode="auto">
            <a:xfrm flipH="1">
              <a:off x="5431" y="843"/>
              <a:ext cx="14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3" name="Group 12"/>
          <p:cNvGrpSpPr>
            <a:grpSpLocks/>
          </p:cNvGrpSpPr>
          <p:nvPr/>
        </p:nvGrpSpPr>
        <p:grpSpPr bwMode="auto">
          <a:xfrm>
            <a:off x="5245100" y="3453344"/>
            <a:ext cx="609600" cy="508000"/>
            <a:chOff x="1989" y="1911"/>
            <a:chExt cx="384" cy="320"/>
          </a:xfrm>
        </p:grpSpPr>
        <p:sp>
          <p:nvSpPr>
            <p:cNvPr id="114" name="Rectangle 13"/>
            <p:cNvSpPr>
              <a:spLocks noChangeArrowheads="1"/>
            </p:cNvSpPr>
            <p:nvPr/>
          </p:nvSpPr>
          <p:spPr bwMode="auto">
            <a:xfrm>
              <a:off x="1989" y="1911"/>
              <a:ext cx="384" cy="32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" name="Line 14"/>
            <p:cNvSpPr>
              <a:spLocks noChangeShapeType="1"/>
            </p:cNvSpPr>
            <p:nvPr/>
          </p:nvSpPr>
          <p:spPr bwMode="auto">
            <a:xfrm flipH="1">
              <a:off x="2016" y="1920"/>
              <a:ext cx="144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Line 15"/>
            <p:cNvSpPr>
              <a:spLocks noChangeShapeType="1"/>
            </p:cNvSpPr>
            <p:nvPr/>
          </p:nvSpPr>
          <p:spPr bwMode="auto">
            <a:xfrm flipH="1">
              <a:off x="2016" y="1968"/>
              <a:ext cx="24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Line 16"/>
            <p:cNvSpPr>
              <a:spLocks noChangeShapeType="1"/>
            </p:cNvSpPr>
            <p:nvPr/>
          </p:nvSpPr>
          <p:spPr bwMode="auto">
            <a:xfrm flipH="1">
              <a:off x="2112" y="2016"/>
              <a:ext cx="96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Line 17"/>
            <p:cNvSpPr>
              <a:spLocks noChangeShapeType="1"/>
            </p:cNvSpPr>
            <p:nvPr/>
          </p:nvSpPr>
          <p:spPr bwMode="auto">
            <a:xfrm flipH="1">
              <a:off x="2112" y="2112"/>
              <a:ext cx="24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9" name="Group 18"/>
          <p:cNvGrpSpPr>
            <a:grpSpLocks/>
          </p:cNvGrpSpPr>
          <p:nvPr/>
        </p:nvGrpSpPr>
        <p:grpSpPr bwMode="auto">
          <a:xfrm>
            <a:off x="5245100" y="2783419"/>
            <a:ext cx="609600" cy="508000"/>
            <a:chOff x="5280" y="704"/>
            <a:chExt cx="384" cy="320"/>
          </a:xfrm>
        </p:grpSpPr>
        <p:sp>
          <p:nvSpPr>
            <p:cNvPr id="120" name="Rectangle 19"/>
            <p:cNvSpPr>
              <a:spLocks noChangeArrowheads="1"/>
            </p:cNvSpPr>
            <p:nvPr/>
          </p:nvSpPr>
          <p:spPr bwMode="auto">
            <a:xfrm>
              <a:off x="5280" y="704"/>
              <a:ext cx="384" cy="32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1" name="Line 20"/>
            <p:cNvSpPr>
              <a:spLocks noChangeShapeType="1"/>
            </p:cNvSpPr>
            <p:nvPr/>
          </p:nvSpPr>
          <p:spPr bwMode="auto">
            <a:xfrm flipH="1">
              <a:off x="5314" y="795"/>
              <a:ext cx="144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Line 21"/>
            <p:cNvSpPr>
              <a:spLocks noChangeShapeType="1"/>
            </p:cNvSpPr>
            <p:nvPr/>
          </p:nvSpPr>
          <p:spPr bwMode="auto">
            <a:xfrm flipH="1">
              <a:off x="5410" y="843"/>
              <a:ext cx="192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26"/>
          <p:cNvGrpSpPr>
            <a:grpSpLocks/>
          </p:cNvGrpSpPr>
          <p:nvPr/>
        </p:nvGrpSpPr>
        <p:grpSpPr bwMode="auto">
          <a:xfrm>
            <a:off x="5245100" y="4924427"/>
            <a:ext cx="609600" cy="600075"/>
            <a:chOff x="5376" y="780"/>
            <a:chExt cx="384" cy="378"/>
          </a:xfrm>
        </p:grpSpPr>
        <p:sp>
          <p:nvSpPr>
            <p:cNvPr id="124" name="Rectangle 27"/>
            <p:cNvSpPr>
              <a:spLocks noChangeArrowheads="1"/>
            </p:cNvSpPr>
            <p:nvPr/>
          </p:nvSpPr>
          <p:spPr bwMode="auto">
            <a:xfrm>
              <a:off x="5376" y="814"/>
              <a:ext cx="384" cy="32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grpSp>
          <p:nvGrpSpPr>
            <p:cNvPr id="125" name="Group 28"/>
            <p:cNvGrpSpPr>
              <a:grpSpLocks/>
            </p:cNvGrpSpPr>
            <p:nvPr/>
          </p:nvGrpSpPr>
          <p:grpSpPr bwMode="auto">
            <a:xfrm>
              <a:off x="5397" y="780"/>
              <a:ext cx="336" cy="378"/>
              <a:chOff x="5088" y="684"/>
              <a:chExt cx="576" cy="378"/>
            </a:xfrm>
          </p:grpSpPr>
          <p:sp>
            <p:nvSpPr>
              <p:cNvPr id="126" name="AutoShape 29"/>
              <p:cNvSpPr>
                <a:spLocks noChangeArrowheads="1"/>
              </p:cNvSpPr>
              <p:nvPr/>
            </p:nvSpPr>
            <p:spPr bwMode="auto">
              <a:xfrm>
                <a:off x="5088" y="714"/>
                <a:ext cx="192" cy="348"/>
              </a:xfrm>
              <a:prstGeom prst="cube">
                <a:avLst>
                  <a:gd name="adj" fmla="val 25000"/>
                </a:avLst>
              </a:prstGeom>
              <a:solidFill>
                <a:srgbClr val="FF00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27" name="AutoShape 30"/>
              <p:cNvSpPr>
                <a:spLocks noChangeArrowheads="1"/>
              </p:cNvSpPr>
              <p:nvPr/>
            </p:nvSpPr>
            <p:spPr bwMode="auto">
              <a:xfrm>
                <a:off x="5376" y="684"/>
                <a:ext cx="288" cy="360"/>
              </a:xfrm>
              <a:prstGeom prst="cube">
                <a:avLst>
                  <a:gd name="adj" fmla="val 25000"/>
                </a:avLst>
              </a:prstGeom>
              <a:solidFill>
                <a:srgbClr val="FF00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128" name="Rectangle 32"/>
          <p:cNvSpPr>
            <a:spLocks noChangeArrowheads="1"/>
          </p:cNvSpPr>
          <p:nvPr/>
        </p:nvSpPr>
        <p:spPr bwMode="auto">
          <a:xfrm>
            <a:off x="5245100" y="5848352"/>
            <a:ext cx="609600" cy="508000"/>
          </a:xfrm>
          <a:prstGeom prst="rect">
            <a:avLst/>
          </a:prstGeom>
          <a:solidFill>
            <a:srgbClr val="DADAD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9" name="Line 35"/>
          <p:cNvSpPr>
            <a:spLocks noChangeShapeType="1"/>
          </p:cNvSpPr>
          <p:nvPr/>
        </p:nvSpPr>
        <p:spPr bwMode="auto">
          <a:xfrm flipV="1">
            <a:off x="3797300" y="1573744"/>
            <a:ext cx="0" cy="4267200"/>
          </a:xfrm>
          <a:prstGeom prst="line">
            <a:avLst/>
          </a:prstGeom>
          <a:noFill/>
          <a:ln w="25400">
            <a:solidFill>
              <a:srgbClr val="1F497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0954" tIns="30477" rIns="60954" bIns="30477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5245100" y="4229102"/>
            <a:ext cx="609600" cy="508000"/>
            <a:chOff x="3124200" y="4248150"/>
            <a:chExt cx="609600" cy="508000"/>
          </a:xfrm>
        </p:grpSpPr>
        <p:sp>
          <p:nvSpPr>
            <p:cNvPr id="131" name="Rectangle 23"/>
            <p:cNvSpPr>
              <a:spLocks noChangeArrowheads="1"/>
            </p:cNvSpPr>
            <p:nvPr/>
          </p:nvSpPr>
          <p:spPr bwMode="auto">
            <a:xfrm>
              <a:off x="3124200" y="4248150"/>
              <a:ext cx="609600" cy="50800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32" name="Oval 34"/>
            <p:cNvSpPr>
              <a:spLocks noChangeArrowheads="1"/>
            </p:cNvSpPr>
            <p:nvPr/>
          </p:nvSpPr>
          <p:spPr bwMode="auto">
            <a:xfrm>
              <a:off x="3169544" y="4434790"/>
              <a:ext cx="133694" cy="134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33" name="Oval 34"/>
            <p:cNvSpPr>
              <a:spLocks noChangeArrowheads="1"/>
            </p:cNvSpPr>
            <p:nvPr/>
          </p:nvSpPr>
          <p:spPr bwMode="auto">
            <a:xfrm>
              <a:off x="3365838" y="4358590"/>
              <a:ext cx="297556" cy="2871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34" name="Oval 34"/>
          <p:cNvSpPr>
            <a:spLocks noChangeArrowheads="1"/>
          </p:cNvSpPr>
          <p:nvPr/>
        </p:nvSpPr>
        <p:spPr bwMode="auto">
          <a:xfrm>
            <a:off x="5547741" y="5958792"/>
            <a:ext cx="297556" cy="28712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5" name="Oval 34"/>
          <p:cNvSpPr>
            <a:spLocks noChangeArrowheads="1"/>
          </p:cNvSpPr>
          <p:nvPr/>
        </p:nvSpPr>
        <p:spPr bwMode="auto">
          <a:xfrm>
            <a:off x="5253485" y="5958792"/>
            <a:ext cx="297556" cy="2871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wrap="square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163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119D0-FA09-0143-BF1E-5515A3BBA3A7}" type="slidenum">
              <a:rPr lang="en-US"/>
              <a:pPr/>
              <a:t>34</a:t>
            </a:fld>
            <a:endParaRPr lang="en-US"/>
          </a:p>
        </p:txBody>
      </p:sp>
      <p:sp>
        <p:nvSpPr>
          <p:cNvPr id="71681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79900"/>
            <a:ext cx="8229600" cy="1065320"/>
          </a:xfrm>
          <a:ln/>
        </p:spPr>
        <p:txBody>
          <a:bodyPr/>
          <a:lstStyle/>
          <a:p>
            <a:r>
              <a:rPr lang="en-US" dirty="0" smtClean="0"/>
              <a:t>Principle 3: Use Color</a:t>
            </a:r>
            <a:endParaRPr lang="en-US" dirty="0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81200" y="1225119"/>
            <a:ext cx="8229600" cy="4901045"/>
          </a:xfrm>
          <a:ln/>
        </p:spPr>
        <p:txBody>
          <a:bodyPr>
            <a:normAutofit/>
          </a:bodyPr>
          <a:lstStyle/>
          <a:p>
            <a:r>
              <a:rPr lang="en-US" dirty="0"/>
              <a:t>Color</a:t>
            </a:r>
          </a:p>
          <a:p>
            <a:pPr lvl="1"/>
            <a:r>
              <a:rPr lang="en-US" dirty="0" smtClean="0"/>
              <a:t>Choose </a:t>
            </a:r>
            <a:r>
              <a:rPr lang="en-US" dirty="0"/>
              <a:t>colors based on the information you want to convey</a:t>
            </a:r>
          </a:p>
          <a:p>
            <a:pPr lvl="2"/>
            <a:r>
              <a:rPr lang="en-US" dirty="0"/>
              <a:t>Sequential</a:t>
            </a:r>
          </a:p>
          <a:p>
            <a:pPr lvl="2"/>
            <a:r>
              <a:rPr lang="en-US" dirty="0"/>
              <a:t>Diverging</a:t>
            </a:r>
          </a:p>
          <a:p>
            <a:pPr lvl="2"/>
            <a:r>
              <a:rPr lang="en-US" dirty="0"/>
              <a:t>Categorical</a:t>
            </a:r>
          </a:p>
          <a:p>
            <a:pPr lvl="1"/>
            <a:r>
              <a:rPr lang="en-US" dirty="0"/>
              <a:t>Use online resources to discover and record your color schemes</a:t>
            </a:r>
          </a:p>
          <a:p>
            <a:pPr lvl="2"/>
            <a:r>
              <a:rPr lang="en-US" dirty="0"/>
              <a:t>Color Brewer</a:t>
            </a:r>
          </a:p>
          <a:p>
            <a:pPr lvl="2"/>
            <a:r>
              <a:rPr lang="en-US" dirty="0" err="1"/>
              <a:t>Kuler</a:t>
            </a:r>
            <a:endParaRPr lang="en-US" dirty="0"/>
          </a:p>
          <a:p>
            <a:pPr lvl="2"/>
            <a:r>
              <a:rPr lang="en-US" dirty="0" err="1"/>
              <a:t>Colour</a:t>
            </a:r>
            <a:r>
              <a:rPr lang="en-US" dirty="0"/>
              <a:t> </a:t>
            </a:r>
            <a:r>
              <a:rPr lang="en-US" dirty="0" smtClean="0"/>
              <a:t>Lovers</a:t>
            </a:r>
          </a:p>
          <a:p>
            <a:pPr lvl="1"/>
            <a:r>
              <a:rPr lang="en-US" dirty="0" smtClean="0"/>
              <a:t>Where possible, </a:t>
            </a:r>
            <a:r>
              <a:rPr lang="en-US" dirty="0"/>
              <a:t>use your organization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s palette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0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36E0-8675-264D-B6F1-135EEB9C05C4}" type="slidenum">
              <a:rPr lang="en-US"/>
              <a:pPr/>
              <a:t>35</a:t>
            </a:fld>
            <a:endParaRPr lang="en-US"/>
          </a:p>
        </p:txBody>
      </p:sp>
      <p:sp>
        <p:nvSpPr>
          <p:cNvPr id="727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Color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6925" y="2714626"/>
            <a:ext cx="8051006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61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7432C-45C2-9340-A4BD-68D87746294B}" type="slidenum">
              <a:rPr lang="en-US"/>
              <a:pPr/>
              <a:t>36</a:t>
            </a:fld>
            <a:endParaRPr lang="en-US"/>
          </a:p>
        </p:txBody>
      </p:sp>
      <p:sp>
        <p:nvSpPr>
          <p:cNvPr id="7372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Color</a:t>
            </a:r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1195" y="2628901"/>
            <a:ext cx="8329613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22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20F64-E258-0C43-A71E-7D135304218A}" type="slidenum">
              <a:rPr lang="en-US"/>
              <a:pPr/>
              <a:t>37</a:t>
            </a:fld>
            <a:endParaRPr lang="en-US"/>
          </a:p>
        </p:txBody>
      </p:sp>
      <p:sp>
        <p:nvSpPr>
          <p:cNvPr id="7475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Color</a:t>
            </a: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25" y="2828926"/>
            <a:ext cx="82867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25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8A5C9-6A6B-E049-BE73-9CA3010387F1}" type="slidenum">
              <a:rPr lang="en-US"/>
              <a:pPr/>
              <a:t>38</a:t>
            </a:fld>
            <a:endParaRPr lang="en-US"/>
          </a:p>
        </p:txBody>
      </p:sp>
      <p:sp>
        <p:nvSpPr>
          <p:cNvPr id="7577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70022" y="1230124"/>
            <a:ext cx="8229600" cy="4525963"/>
          </a:xfrm>
          <a:ln/>
        </p:spPr>
        <p:txBody>
          <a:bodyPr/>
          <a:lstStyle/>
          <a:p>
            <a:r>
              <a:rPr lang="en-US" dirty="0"/>
              <a:t>Color</a:t>
            </a:r>
          </a:p>
        </p:txBody>
      </p:sp>
      <p:pic>
        <p:nvPicPr>
          <p:cNvPr id="2" name="Picture 1" descr="Screen Shot 2014-04-14 at 5.04.17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6119" y="1417638"/>
            <a:ext cx="7702804" cy="566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3C0B2-0602-604D-9B0D-F5DCC56B04E6}" type="slidenum">
              <a:rPr lang="en-US"/>
              <a:pPr/>
              <a:t>39</a:t>
            </a:fld>
            <a:endParaRPr lang="en-US"/>
          </a:p>
        </p:txBody>
      </p:sp>
      <p:sp>
        <p:nvSpPr>
          <p:cNvPr id="7680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Color</a:t>
            </a:r>
          </a:p>
        </p:txBody>
      </p:sp>
      <p:pic>
        <p:nvPicPr>
          <p:cNvPr id="2" name="Picture 1" descr="Screen Shot 2014-04-14 at 5.05.35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475" y="1007681"/>
            <a:ext cx="6398464" cy="616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How did he do it?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072" y="480002"/>
            <a:ext cx="4583056" cy="62414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2908240"/>
            <a:ext cx="46967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Death/Survival in cholera in 19th century London by district and water company.</a:t>
            </a:r>
          </a:p>
        </p:txBody>
      </p:sp>
    </p:spTree>
    <p:extLst>
      <p:ext uri="{BB962C8B-B14F-4D97-AF65-F5344CB8AC3E}">
        <p14:creationId xmlns:p14="http://schemas.microsoft.com/office/powerpoint/2010/main" val="101207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F9C47-9FBA-0B4A-B5F3-82BB82C8865E}" type="slidenum">
              <a:rPr lang="en-US"/>
              <a:pPr/>
              <a:t>40</a:t>
            </a:fld>
            <a:endParaRPr lang="en-US"/>
          </a:p>
        </p:txBody>
      </p:sp>
      <p:sp>
        <p:nvSpPr>
          <p:cNvPr id="778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Color</a:t>
            </a:r>
          </a:p>
        </p:txBody>
      </p:sp>
      <p:pic>
        <p:nvPicPr>
          <p:cNvPr id="2" name="Picture 1" descr="Screen Shot 2014-04-14 at 5.06.34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1" y="1204890"/>
            <a:ext cx="5885929" cy="566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8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68C89-5641-0A47-8B75-14A248190E8D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"/>
            <a:ext cx="8229600" cy="1005840"/>
          </a:xfrm>
          <a:ln/>
        </p:spPr>
        <p:txBody>
          <a:bodyPr/>
          <a:lstStyle/>
          <a:p>
            <a:r>
              <a:rPr lang="en-US" dirty="0" smtClean="0"/>
              <a:t>Principle 4: Use Structure</a:t>
            </a:r>
            <a:endParaRPr lang="en-US" dirty="0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81200" y="1170433"/>
            <a:ext cx="8229600" cy="4955731"/>
          </a:xfrm>
          <a:ln/>
        </p:spPr>
        <p:txBody>
          <a:bodyPr>
            <a:normAutofit/>
          </a:bodyPr>
          <a:lstStyle/>
          <a:p>
            <a:r>
              <a:rPr lang="en-US" dirty="0" smtClean="0"/>
              <a:t>Gestalt Psychology principles (1912):</a:t>
            </a:r>
            <a:endParaRPr lang="en-US" dirty="0"/>
          </a:p>
        </p:txBody>
      </p:sp>
      <p:pic>
        <p:nvPicPr>
          <p:cNvPr id="2050" name="Picture 2" descr="illust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20" y="2036654"/>
            <a:ext cx="7081725" cy="383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56675" y="6017525"/>
            <a:ext cx="8120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 http://blog.fusioncharts.com/2014/03/how-to-use-the-gestalt-principles-for-visual-storytelling-podv/</a:t>
            </a:r>
          </a:p>
        </p:txBody>
      </p:sp>
    </p:spTree>
    <p:extLst>
      <p:ext uri="{BB962C8B-B14F-4D97-AF65-F5344CB8AC3E}">
        <p14:creationId xmlns:p14="http://schemas.microsoft.com/office/powerpoint/2010/main" val="12678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68C89-5641-0A47-8B75-14A248190E8D}" type="slidenum">
              <a:rPr lang="en-US"/>
              <a:pPr/>
              <a:t>42</a:t>
            </a:fld>
            <a:endParaRPr lang="en-US" dirty="0"/>
          </a:p>
        </p:txBody>
      </p:sp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"/>
            <a:ext cx="8229600" cy="1005840"/>
          </a:xfrm>
          <a:ln/>
        </p:spPr>
        <p:txBody>
          <a:bodyPr>
            <a:normAutofit fontScale="90000"/>
          </a:bodyPr>
          <a:lstStyle/>
          <a:p>
            <a:r>
              <a:rPr lang="en-US" dirty="0" smtClean="0"/>
              <a:t>Principle 4: Use Structure</a:t>
            </a:r>
            <a:br>
              <a:rPr lang="en-US" dirty="0" smtClean="0"/>
            </a:br>
            <a:r>
              <a:rPr lang="en-US" dirty="0" smtClean="0"/>
              <a:t> (but not like this)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409065" y="6263414"/>
            <a:ext cx="4947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 https://www.vocalabs.com/blog/my-dashboard-pet-peeve</a:t>
            </a:r>
          </a:p>
        </p:txBody>
      </p:sp>
      <p:pic>
        <p:nvPicPr>
          <p:cNvPr id="3074" name="Picture 2" descr="http://www.dashboardinsight.com/CMS/3f7edc6b-609f-4b54-9e81-8ac7629a2798/Healthcare-performance-dash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582" y="1470018"/>
            <a:ext cx="6431150" cy="435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23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68C89-5641-0A47-8B75-14A248190E8D}" type="slidenum">
              <a:rPr lang="en-US"/>
              <a:pPr/>
              <a:t>43</a:t>
            </a:fld>
            <a:endParaRPr lang="en-US" dirty="0"/>
          </a:p>
        </p:txBody>
      </p:sp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"/>
            <a:ext cx="8229600" cy="1005840"/>
          </a:xfrm>
          <a:ln/>
        </p:spPr>
        <p:txBody>
          <a:bodyPr/>
          <a:lstStyle/>
          <a:p>
            <a:r>
              <a:rPr lang="en-US" dirty="0" smtClean="0"/>
              <a:t>Principle 4: Use Structure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409065" y="6263414"/>
            <a:ext cx="4947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 https://www.vocalabs.com/blog/my-dashboard-pet-peeve</a:t>
            </a:r>
          </a:p>
        </p:txBody>
      </p:sp>
      <p:pic>
        <p:nvPicPr>
          <p:cNvPr id="16386" name="Picture 2" descr="https://i.imgur.com/muOzAQ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5"/>
          <a:stretch/>
        </p:blipFill>
        <p:spPr bwMode="auto">
          <a:xfrm>
            <a:off x="2839193" y="1097280"/>
            <a:ext cx="6465942" cy="516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7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1188"/>
            <a:ext cx="8229600" cy="706312"/>
          </a:xfrm>
        </p:spPr>
        <p:txBody>
          <a:bodyPr>
            <a:normAutofit/>
          </a:bodyPr>
          <a:lstStyle/>
          <a:p>
            <a:r>
              <a:rPr lang="en-US" dirty="0" smtClean="0"/>
              <a:t>Chart Selection – Andrew </a:t>
            </a:r>
            <a:r>
              <a:rPr lang="en-US" dirty="0" err="1" smtClean="0"/>
              <a:t>Abela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9694" y="980951"/>
            <a:ext cx="7413847" cy="573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20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Selection – Juice Analytics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3177" y="1445265"/>
            <a:ext cx="7686931" cy="5200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33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>
            <a:normAutofit/>
          </a:bodyPr>
          <a:lstStyle/>
          <a:p>
            <a:r>
              <a:rPr lang="en-US" sz="4000" dirty="0"/>
              <a:t>Data </a:t>
            </a:r>
            <a:r>
              <a:rPr lang="en-US" sz="4000" dirty="0" err="1"/>
              <a:t>Viz</a:t>
            </a:r>
            <a:r>
              <a:rPr lang="en-US" sz="4000" dirty="0"/>
              <a:t> in the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4896" y="960119"/>
            <a:ext cx="8229600" cy="5605300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1026" name="Picture 2" descr="Science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630" y="3904086"/>
            <a:ext cx="2004029" cy="255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ver image expan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630" y="972404"/>
            <a:ext cx="1997277" cy="25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encrypted-tbn3.gstatic.com/images?q=tbn:ANd9GcSy5qZKrKZjdInGcbLtrp6uLlQBXE8w0ZeZvnXgtDMAt0h42EL_TDSL6VX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857" y="3904086"/>
            <a:ext cx="1930465" cy="255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encrypted-tbn0.gstatic.com/images?q=tbn:ANd9GcSgZvbfyXL20eCHF4Jne5RhFFfRwKZh4K2RZ8ZW8Dd_TQiHB2WxkdSsOPX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898" y="3904086"/>
            <a:ext cx="1923011" cy="255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solartornado.info/image/tornadoimage01hir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857" y="972404"/>
            <a:ext cx="1926827" cy="25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nature.com/ncb/journal/v10/n4/covers/largecover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26" y="948365"/>
            <a:ext cx="1959383" cy="256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sciencemag.org/content/342/6158/F1.medium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926" y="960650"/>
            <a:ext cx="2010874" cy="25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sciencemag.org/content/335/6068/F1.medium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927" y="3901476"/>
            <a:ext cx="2010547" cy="255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5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4008"/>
            <a:ext cx="8229600" cy="896112"/>
          </a:xfrm>
        </p:spPr>
        <p:txBody>
          <a:bodyPr/>
          <a:lstStyle/>
          <a:p>
            <a:r>
              <a:rPr lang="en-US" dirty="0" smtClean="0"/>
              <a:t>A case for </a:t>
            </a:r>
            <a:r>
              <a:rPr lang="en-US" dirty="0"/>
              <a:t>U</a:t>
            </a:r>
            <a:r>
              <a:rPr lang="en-US" dirty="0" smtClean="0"/>
              <a:t>gly visualizations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060704"/>
            <a:ext cx="8229600" cy="5504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People instinctively gravitate to attractive visualizations, and they have a better chance of getting on the cover of a journal.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But does this conflict with the goals of visualization?:</a:t>
            </a:r>
          </a:p>
          <a:p>
            <a:r>
              <a:rPr lang="en-US" sz="2400" dirty="0"/>
              <a:t>Rapid exploration</a:t>
            </a:r>
          </a:p>
          <a:p>
            <a:r>
              <a:rPr lang="en-US" sz="2400" dirty="0"/>
              <a:t>Focus on most important details</a:t>
            </a:r>
          </a:p>
          <a:p>
            <a:r>
              <a:rPr lang="en-US" sz="2400" dirty="0"/>
              <a:t>Easy and fast to develop and </a:t>
            </a:r>
            <a:br>
              <a:rPr lang="en-US" sz="2400" dirty="0"/>
            </a:br>
            <a:r>
              <a:rPr lang="en-US" sz="2400" dirty="0"/>
              <a:t>customize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e.g. </a:t>
            </a:r>
            <a:r>
              <a:rPr lang="en-US" sz="2400" dirty="0" err="1"/>
              <a:t>Powerpoint</a:t>
            </a:r>
            <a:r>
              <a:rPr lang="en-US" sz="2400" dirty="0"/>
              <a:t> vs Keynote</a:t>
            </a:r>
          </a:p>
        </p:txBody>
      </p:sp>
      <p:pic>
        <p:nvPicPr>
          <p:cNvPr id="2050" name="Picture 2" descr="http://cdn.information-management.com/media/newspics/Bell-FIG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957" y="2886519"/>
            <a:ext cx="3691272" cy="304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03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60120"/>
            <a:ext cx="8229600" cy="5605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Visualization:</a:t>
            </a:r>
          </a:p>
          <a:p>
            <a:r>
              <a:rPr lang="en-US" dirty="0" smtClean="0"/>
              <a:t>Some great examples</a:t>
            </a:r>
          </a:p>
          <a:p>
            <a:r>
              <a:rPr lang="en-US" dirty="0" smtClean="0"/>
              <a:t>Some counter-examples</a:t>
            </a:r>
          </a:p>
          <a:p>
            <a:r>
              <a:rPr lang="en-US" dirty="0" smtClean="0"/>
              <a:t>Principles for Visualization Design</a:t>
            </a:r>
          </a:p>
          <a:p>
            <a:r>
              <a:rPr lang="en-US" dirty="0" smtClean="0"/>
              <a:t>Visualization Toolkits preview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909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/>
          <a:lstStyle/>
          <a:p>
            <a:r>
              <a:rPr lang="en-US" dirty="0" smtClean="0"/>
              <a:t>Interactive Toolkits: D3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7464" y="1042416"/>
            <a:ext cx="8494776" cy="5166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Without Doubt, the most widely used interactive visualization framework is </a:t>
            </a:r>
            <a:r>
              <a:rPr lang="en-US" sz="2400" b="1" i="1" dirty="0">
                <a:solidFill>
                  <a:srgbClr val="C00000"/>
                </a:solidFill>
              </a:rPr>
              <a:t>D3</a:t>
            </a:r>
            <a:r>
              <a:rPr lang="en-US" sz="2400" dirty="0"/>
              <a:t>, developed around 2011 by Jeff </a:t>
            </a:r>
            <a:r>
              <a:rPr lang="en-US" sz="2400" dirty="0" err="1"/>
              <a:t>Heer</a:t>
            </a:r>
            <a:r>
              <a:rPr lang="en-US" sz="2400" dirty="0"/>
              <a:t>, Mike Bostock and Vadim </a:t>
            </a:r>
            <a:r>
              <a:rPr lang="en-US" sz="2400" dirty="0" err="1"/>
              <a:t>Ogievetsky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Note from the authors: </a:t>
            </a:r>
            <a:r>
              <a:rPr lang="en-US" sz="2400" i="1" dirty="0"/>
              <a:t>D3 is intentionally a low-level system. During the early design of D3, we even referred to it as a "visualization kernel" rather than a "toolkit" or "framework"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4968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How did he do it?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624" y="1231594"/>
            <a:ext cx="7950664" cy="56264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7356" y="5833130"/>
            <a:ext cx="80772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Snow's </a:t>
            </a:r>
            <a:r>
              <a:rPr lang="en-US" sz="2800" b="1" dirty="0" smtClean="0"/>
              <a:t>data visualization </a:t>
            </a:r>
            <a:r>
              <a:rPr lang="en-US" sz="2800" dirty="0" smtClean="0"/>
              <a:t>study is </a:t>
            </a:r>
            <a:r>
              <a:rPr lang="en-US" sz="2800" dirty="0"/>
              <a:t>regarded as the founding event of the science </a:t>
            </a:r>
            <a:r>
              <a:rPr lang="en-US" sz="2800" dirty="0" smtClean="0"/>
              <a:t>of epidemiology.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40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/>
          <a:lstStyle/>
          <a:p>
            <a:r>
              <a:rPr lang="en-US" dirty="0" smtClean="0"/>
              <a:t>Interactive Toolkits: Vega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7464" y="1042416"/>
            <a:ext cx="8494776" cy="5166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Vega is a “visualization grammar” developed on top of d3.js</a:t>
            </a:r>
          </a:p>
          <a:p>
            <a:pPr marL="0" indent="0">
              <a:buNone/>
            </a:pPr>
            <a:r>
              <a:rPr lang="en-US" sz="2400" dirty="0"/>
              <a:t>It specifies graphics in JSON format.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1800" dirty="0"/>
          </a:p>
        </p:txBody>
      </p:sp>
      <p:pic>
        <p:nvPicPr>
          <p:cNvPr id="18434" name="Picture 2" descr="http://newupdate.co/wp-content/uploads/2015/09/veg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774" y="2033707"/>
            <a:ext cx="7851543" cy="39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04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/>
          <a:lstStyle/>
          <a:p>
            <a:r>
              <a:rPr lang="en-US" dirty="0" smtClean="0"/>
              <a:t>Interactive Toolkits: Vincent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7464" y="1042416"/>
            <a:ext cx="8494776" cy="5166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Vincent is a Python-to-Vega translator.</a:t>
            </a:r>
          </a:p>
          <a:p>
            <a:pPr marL="0" indent="0">
              <a:buNone/>
            </a:pPr>
            <a:r>
              <a:rPr lang="en-US" sz="2400" dirty="0"/>
              <a:t>Trivia question: why is it called Vincent? Hint: </a:t>
            </a:r>
            <a:r>
              <a:rPr lang="en-US" sz="2400" dirty="0" err="1"/>
              <a:t>Vincent+Vega</a:t>
            </a:r>
            <a:r>
              <a:rPr lang="en-US" sz="2400" dirty="0"/>
              <a:t>= 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1800" dirty="0"/>
          </a:p>
        </p:txBody>
      </p:sp>
      <p:pic>
        <p:nvPicPr>
          <p:cNvPr id="19458" name="Picture 2" descr="yo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464" y="2366360"/>
            <a:ext cx="4477722" cy="23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unemp_b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404" y="4007470"/>
            <a:ext cx="4503952" cy="22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1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/>
          <a:lstStyle/>
          <a:p>
            <a:r>
              <a:rPr lang="en-US" dirty="0" smtClean="0"/>
              <a:t>Interactive Toolkits: Vincent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7464" y="1042416"/>
            <a:ext cx="8494776" cy="5166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Vincent is a Python-to-Vega translator.</a:t>
            </a:r>
          </a:p>
          <a:p>
            <a:pPr marL="0" indent="0">
              <a:buNone/>
            </a:pPr>
            <a:r>
              <a:rPr lang="en-US" sz="2400" dirty="0"/>
              <a:t>Trivia question: why is it called Vincent? Hint: </a:t>
            </a:r>
            <a:r>
              <a:rPr lang="en-US" sz="2400" dirty="0" err="1"/>
              <a:t>Vincent+Vega</a:t>
            </a:r>
            <a:r>
              <a:rPr lang="en-US" sz="2400" dirty="0"/>
              <a:t>= 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1800" dirty="0"/>
          </a:p>
        </p:txBody>
      </p:sp>
      <p:pic>
        <p:nvPicPr>
          <p:cNvPr id="19458" name="Picture 2" descr="yo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464" y="2366360"/>
            <a:ext cx="4477722" cy="23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unemp_b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404" y="4007470"/>
            <a:ext cx="4503952" cy="22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http://carboncostume.com/wordpress/wp-content/uploads/2013/06/vincentveg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380" y="2154505"/>
            <a:ext cx="2048094" cy="12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45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Bokeh</a:t>
            </a:r>
            <a:r>
              <a:rPr lang="en-US" dirty="0" smtClean="0"/>
              <a:t>: Another Interactive </a:t>
            </a:r>
            <a:r>
              <a:rPr lang="en-US" dirty="0" err="1" smtClean="0"/>
              <a:t>Viz</a:t>
            </a:r>
            <a:r>
              <a:rPr lang="en-US" dirty="0" smtClean="0"/>
              <a:t>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7464" y="1042416"/>
            <a:ext cx="8494776" cy="5166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Bokeh</a:t>
            </a:r>
            <a:r>
              <a:rPr lang="en-US" sz="2400" dirty="0"/>
              <a:t> is an independent </a:t>
            </a:r>
            <a:r>
              <a:rPr lang="en-US" sz="2400" dirty="0" err="1"/>
              <a:t>Viz</a:t>
            </a:r>
            <a:r>
              <a:rPr lang="en-US" sz="2400" dirty="0"/>
              <a:t> library focused more heavily on big data visualization. Has both Python and Scala bindings.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1800" dirty="0"/>
          </a:p>
        </p:txBody>
      </p:sp>
      <p:pic>
        <p:nvPicPr>
          <p:cNvPr id="20482" name="Picture 2" descr="http://chdoig.github.io/scipy2015-blaze-bokeh/images/boke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487" y="2017118"/>
            <a:ext cx="6858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15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65125"/>
            <a:ext cx="11150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Charles Joseph </a:t>
            </a:r>
            <a:r>
              <a:rPr lang="en-US" dirty="0" err="1" smtClean="0"/>
              <a:t>Minard</a:t>
            </a:r>
            <a:r>
              <a:rPr lang="en-US" dirty="0" smtClean="0"/>
              <a:t> 1869 Napoleon’s March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544247"/>
            <a:ext cx="9144000" cy="4359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8958" y="5934670"/>
            <a:ext cx="9294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According to </a:t>
            </a:r>
            <a:r>
              <a:rPr lang="en-US" dirty="0" err="1"/>
              <a:t>Tufte</a:t>
            </a:r>
            <a:r>
              <a:rPr lang="en-US" dirty="0"/>
              <a:t>: “It may well be the best statistical graphic ever drawn.”</a:t>
            </a:r>
          </a:p>
          <a:p>
            <a:r>
              <a:rPr lang="en-US" dirty="0"/>
              <a:t>5 variables: Army Size, location, dates, direction, temperature during </a:t>
            </a:r>
            <a:r>
              <a:rPr lang="en-US" dirty="0" smtClean="0"/>
              <a:t>retreat</a:t>
            </a:r>
          </a:p>
          <a:p>
            <a:r>
              <a:rPr lang="en-US" dirty="0"/>
              <a:t>https://</a:t>
            </a:r>
            <a:r>
              <a:rPr lang="en-US" dirty="0" err="1"/>
              <a:t>news.nationalgeographic.com</a:t>
            </a:r>
            <a:r>
              <a:rPr lang="en-US" dirty="0"/>
              <a:t>/2017/03/</a:t>
            </a:r>
            <a:r>
              <a:rPr lang="en-US" dirty="0" err="1"/>
              <a:t>charles</a:t>
            </a:r>
            <a:r>
              <a:rPr lang="en-US" dirty="0"/>
              <a:t>-</a:t>
            </a:r>
            <a:r>
              <a:rPr lang="en-US" dirty="0" err="1"/>
              <a:t>minard</a:t>
            </a:r>
            <a:r>
              <a:rPr lang="en-US" dirty="0"/>
              <a:t>-cartography-infographics-history/</a:t>
            </a:r>
          </a:p>
        </p:txBody>
      </p:sp>
    </p:spTree>
    <p:extLst>
      <p:ext uri="{BB962C8B-B14F-4D97-AF65-F5344CB8AC3E}">
        <p14:creationId xmlns:p14="http://schemas.microsoft.com/office/powerpoint/2010/main" val="11415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Interactivity to Educate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famous </a:t>
            </a:r>
            <a:r>
              <a:rPr lang="en-US" dirty="0" err="1"/>
              <a:t>Gapminder</a:t>
            </a:r>
            <a:r>
              <a:rPr lang="en-US" dirty="0"/>
              <a:t> Video, Hans </a:t>
            </a:r>
            <a:r>
              <a:rPr lang="en-US" dirty="0" err="1"/>
              <a:t>Rosling</a:t>
            </a:r>
            <a:r>
              <a:rPr lang="en-US" dirty="0"/>
              <a:t>: </a:t>
            </a:r>
          </a:p>
          <a:p>
            <a:pPr marL="457200" lvl="1" indent="0">
              <a:buNone/>
            </a:pPr>
            <a:r>
              <a:rPr lang="en-US" dirty="0"/>
              <a:t>200 Countries, 200 Years, 4 Minutes</a:t>
            </a:r>
          </a:p>
          <a:p>
            <a:r>
              <a:rPr lang="en-US" sz="1800" dirty="0">
                <a:hlinkClick r:id="rId2"/>
              </a:rPr>
              <a:t>https://www.youtube.com/watch?feature=player_embedded&amp;v=jbkSRLYSojo</a:t>
            </a:r>
            <a:endParaRPr lang="en-US" sz="1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28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60120"/>
            <a:ext cx="8229600" cy="5605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Visualization:</a:t>
            </a:r>
          </a:p>
          <a:p>
            <a:r>
              <a:rPr lang="en-US" dirty="0" smtClean="0"/>
              <a:t>Some great examples</a:t>
            </a:r>
          </a:p>
          <a:p>
            <a:r>
              <a:rPr lang="en-US" dirty="0" smtClean="0"/>
              <a:t>Some counter-examples</a:t>
            </a:r>
          </a:p>
          <a:p>
            <a:r>
              <a:rPr lang="en-US" dirty="0" smtClean="0"/>
              <a:t>Principles for Visualization Design</a:t>
            </a:r>
          </a:p>
          <a:p>
            <a:r>
              <a:rPr lang="en-US" dirty="0" smtClean="0"/>
              <a:t>Visualization Toolkits preview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107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Anti-Examples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Courtesy of </a:t>
            </a:r>
            <a:r>
              <a:rPr lang="en-US" dirty="0" err="1" smtClean="0"/>
              <a:t>WTFViz.net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1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8953</TotalTime>
  <Words>1176</Words>
  <Application>Microsoft Macintosh PowerPoint</Application>
  <PresentationFormat>Widescreen</PresentationFormat>
  <Paragraphs>264</Paragraphs>
  <Slides>53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Calibri</vt:lpstr>
      <vt:lpstr>Calibri Light</vt:lpstr>
      <vt:lpstr>Futura Book</vt:lpstr>
      <vt:lpstr>ＭＳ Ｐゴシック</vt:lpstr>
      <vt:lpstr>Yu Gothic</vt:lpstr>
      <vt:lpstr>Arial</vt:lpstr>
      <vt:lpstr>Office Theme</vt:lpstr>
      <vt:lpstr>Equation</vt:lpstr>
      <vt:lpstr> CS639:  Data Management for  Data Science</vt:lpstr>
      <vt:lpstr>PowerPoint Presentation</vt:lpstr>
      <vt:lpstr>John Snow</vt:lpstr>
      <vt:lpstr>How did he do it?</vt:lpstr>
      <vt:lpstr>How did he do it?</vt:lpstr>
      <vt:lpstr>Charles Joseph Minard 1869 Napoleon’s March</vt:lpstr>
      <vt:lpstr>Interactivity to Educate</vt:lpstr>
      <vt:lpstr>Outline</vt:lpstr>
      <vt:lpstr>Some Anti-Examples</vt:lpstr>
      <vt:lpstr>Visualization to Educate?</vt:lpstr>
      <vt:lpstr>Pie in the Sky?</vt:lpstr>
      <vt:lpstr>PowerPoint Presentation</vt:lpstr>
      <vt:lpstr>Needs Fixing</vt:lpstr>
      <vt:lpstr>Outline</vt:lpstr>
      <vt:lpstr>Visualization Definitions</vt:lpstr>
      <vt:lpstr>Uses for Data Viz</vt:lpstr>
      <vt:lpstr>Uses for Data Viz</vt:lpstr>
      <vt:lpstr>Principle 1</vt:lpstr>
      <vt:lpstr>Chart Design: Simplifying</vt:lpstr>
      <vt:lpstr>Chart Design: Simplifying</vt:lpstr>
      <vt:lpstr>Chart Design: Simplifying</vt:lpstr>
      <vt:lpstr>Chart Design: Simplifying</vt:lpstr>
      <vt:lpstr>Chart Design: Simplifying</vt:lpstr>
      <vt:lpstr>Chart Design: Simplifying</vt:lpstr>
      <vt:lpstr>Principle 1: Simplify</vt:lpstr>
      <vt:lpstr>Interactive Chart Design: Simplifying</vt:lpstr>
      <vt:lpstr>Principle 2: Understand Magnitudes</vt:lpstr>
      <vt:lpstr>Principle 2: Understand Magnitudes</vt:lpstr>
      <vt:lpstr>Just Noticeable Difference</vt:lpstr>
      <vt:lpstr>Steven’s Power law</vt:lpstr>
      <vt:lpstr>PowerPoint Presentation</vt:lpstr>
      <vt:lpstr>PowerPoint Presentation</vt:lpstr>
      <vt:lpstr>Principle 2: Understand Magnitudes</vt:lpstr>
      <vt:lpstr>Principle 3: Use Color</vt:lpstr>
      <vt:lpstr>Principle 3: Use Color</vt:lpstr>
      <vt:lpstr>Principle 3: Use Color</vt:lpstr>
      <vt:lpstr>Principle 3: Use Color</vt:lpstr>
      <vt:lpstr>Principle 3: Use Color</vt:lpstr>
      <vt:lpstr>Principle 3: Use Color</vt:lpstr>
      <vt:lpstr>Principle 3: Use Color</vt:lpstr>
      <vt:lpstr>Principle 4: Use Structure</vt:lpstr>
      <vt:lpstr>Principle 4: Use Structure  (but not like this)</vt:lpstr>
      <vt:lpstr>Principle 4: Use Structure</vt:lpstr>
      <vt:lpstr>Chart Selection – Andrew Abela</vt:lpstr>
      <vt:lpstr>Chart Selection – Juice Analytics</vt:lpstr>
      <vt:lpstr>Data Viz in the Sciences</vt:lpstr>
      <vt:lpstr>A case for Ugly visualizations</vt:lpstr>
      <vt:lpstr>Outline</vt:lpstr>
      <vt:lpstr>Interactive Toolkits: D3</vt:lpstr>
      <vt:lpstr>Interactive Toolkits: Vega</vt:lpstr>
      <vt:lpstr>Interactive Toolkits: Vincent</vt:lpstr>
      <vt:lpstr>Interactive Toolkits: Vincent</vt:lpstr>
      <vt:lpstr>Bokeh: Another Interactive Viz Library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1051</cp:revision>
  <cp:lastPrinted>2019-04-01T19:09:13Z</cp:lastPrinted>
  <dcterms:created xsi:type="dcterms:W3CDTF">2015-09-11T05:09:33Z</dcterms:created>
  <dcterms:modified xsi:type="dcterms:W3CDTF">2019-04-22T18:44:11Z</dcterms:modified>
</cp:coreProperties>
</file>